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4"/>
  </p:notesMasterIdLst>
  <p:sldIdLst>
    <p:sldId id="277" r:id="rId4"/>
    <p:sldId id="260" r:id="rId5"/>
    <p:sldId id="440" r:id="rId6"/>
    <p:sldId id="271" r:id="rId7"/>
    <p:sldId id="430" r:id="rId8"/>
    <p:sldId id="432" r:id="rId9"/>
    <p:sldId id="427" r:id="rId10"/>
    <p:sldId id="439" r:id="rId11"/>
    <p:sldId id="443" r:id="rId12"/>
    <p:sldId id="275" r:id="rId13"/>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9737D1-C58A-8819-318C-0CC9724C9325}" name="Jovana Bolic" initials="JB" userId="cbf09d685b9ffa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evena Veljkovic" initials="NV" lastIdx="1" clrIdx="0">
    <p:extLst>
      <p:ext uri="{19B8F6BF-5375-455C-9EA6-DF929625EA0E}">
        <p15:presenceInfo xmlns:p15="http://schemas.microsoft.com/office/powerpoint/2012/main" userId="S::Nevena.Veljkovic@genial.science::741c772e-86cf-40b5-80f0-56f86530b940" providerId="AD"/>
      </p:ext>
    </p:extLst>
  </p:cmAuthor>
  <p:cmAuthor id="2" name="Milica Joković" initials="MJ" lastIdx="1" clrIdx="1">
    <p:extLst>
      <p:ext uri="{19B8F6BF-5375-455C-9EA6-DF929625EA0E}">
        <p15:presenceInfo xmlns:p15="http://schemas.microsoft.com/office/powerpoint/2012/main" userId="S::milica.jokovic@genial.science::22b037fb-e24b-4aa8-8f0b-47b7f0b898b6" providerId="AD"/>
      </p:ext>
    </p:extLst>
  </p:cmAuthor>
  <p:cmAuthor id="3" name="Nikolina Kljaić" initials="NK" lastIdx="1" clrIdx="2">
    <p:extLst>
      <p:ext uri="{19B8F6BF-5375-455C-9EA6-DF929625EA0E}">
        <p15:presenceInfo xmlns:p15="http://schemas.microsoft.com/office/powerpoint/2012/main" userId="S::nikolina.kljaic@genial.science::cb55ed5b-c710-4b0b-917f-fd2b2fe50e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DA7"/>
    <a:srgbClr val="3E6256"/>
    <a:srgbClr val="29443B"/>
    <a:srgbClr val="4E7A6B"/>
    <a:srgbClr val="8CC696"/>
    <a:srgbClr val="507A6B"/>
    <a:srgbClr val="47815A"/>
    <a:srgbClr val="324E63"/>
    <a:srgbClr val="536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2AA8F1-18E8-CBCA-2199-CDD4C49F7EAC}" v="29" dt="2024-05-31T14:30:28.5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797" y="62"/>
      </p:cViewPr>
      <p:guideLst>
        <p:guide orient="horz" pos="2880"/>
        <p:guide pos="21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EDAF90-1EF5-4A53-ADF9-D614FAF50B80}" type="datetimeFigureOut">
              <a:rPr lang="en-US" smtClean="0"/>
              <a:t>5/31/2024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6CA74406-F012-46C5-AFDB-BEC5310109A2}" type="slidenum">
              <a:rPr lang="en-US" smtClean="0"/>
              <a:t>‹#›</a:t>
            </a:fld>
            <a:endParaRPr lang="en-US"/>
          </a:p>
        </p:txBody>
      </p:sp>
    </p:spTree>
    <p:extLst>
      <p:ext uri="{BB962C8B-B14F-4D97-AF65-F5344CB8AC3E}">
        <p14:creationId xmlns:p14="http://schemas.microsoft.com/office/powerpoint/2010/main" val="363713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950" b="1" i="0">
                <a:solidFill>
                  <a:schemeClr val="bg1"/>
                </a:solidFill>
                <a:latin typeface="Exo 2"/>
                <a:cs typeface="Exo 2"/>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1950" b="1" i="0">
                <a:solidFill>
                  <a:srgbClr val="324E63"/>
                </a:solidFill>
                <a:latin typeface="Exo 2"/>
                <a:cs typeface="Exo 2"/>
              </a:defRPr>
            </a:lvl1pPr>
          </a:lstStyle>
          <a:p>
            <a:endParaRPr/>
          </a:p>
        </p:txBody>
      </p:sp>
      <p:sp>
        <p:nvSpPr>
          <p:cNvPr id="4" name="Holder 4"/>
          <p:cNvSpPr>
            <a:spLocks noGrp="1"/>
          </p:cNvSpPr>
          <p:nvPr>
            <p:ph type="ftr" sz="quarter" idx="5"/>
          </p:nvPr>
        </p:nvSpPr>
        <p:spPr/>
        <p:txBody>
          <a:bodyPr lIns="0" tIns="0" rIns="0" bIns="0"/>
          <a:lstStyle>
            <a:lvl1pPr>
              <a:defRPr sz="1150" b="0" i="0">
                <a:solidFill>
                  <a:srgbClr val="324E63"/>
                </a:solidFill>
                <a:latin typeface="Exo 2 Light"/>
                <a:cs typeface="Exo 2 Light"/>
              </a:defRPr>
            </a:lvl1p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6" name="Holder 6"/>
          <p:cNvSpPr>
            <a:spLocks noGrp="1"/>
          </p:cNvSpPr>
          <p:nvPr>
            <p:ph type="sldNum" sz="quarter" idx="7"/>
          </p:nvPr>
        </p:nvSpPr>
        <p:spPr/>
        <p:txBody>
          <a:bodyPr lIns="0" tIns="0" rIns="0" bIns="0"/>
          <a:lstStyle>
            <a:lvl1pPr>
              <a:defRPr sz="950" b="0" i="0">
                <a:solidFill>
                  <a:srgbClr val="324E63"/>
                </a:solidFill>
                <a:latin typeface="Exo 2"/>
                <a:cs typeface="Exo 2"/>
              </a:defRPr>
            </a:lvl1pPr>
          </a:lstStyle>
          <a:p>
            <a:pPr marL="113664">
              <a:lnSpc>
                <a:spcPct val="100000"/>
              </a:lnSpc>
              <a:spcBef>
                <a:spcPts val="135"/>
              </a:spcBef>
            </a:pPr>
            <a:fld id="{81D60167-4931-47E6-BA6A-407CBD079E47}" type="slidenum">
              <a:rPr spc="-50" dirty="0"/>
              <a:t>‹#›</a:t>
            </a:fld>
            <a:endParaRPr spc="-5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chemeClr val="bg1"/>
                </a:solidFill>
                <a:latin typeface="Exo 2"/>
                <a:cs typeface="Exo 2"/>
              </a:defRPr>
            </a:lvl1pPr>
          </a:lstStyle>
          <a:p>
            <a:endParaRPr/>
          </a:p>
        </p:txBody>
      </p:sp>
      <p:sp>
        <p:nvSpPr>
          <p:cNvPr id="3" name="Holder 3"/>
          <p:cNvSpPr>
            <a:spLocks noGrp="1"/>
          </p:cNvSpPr>
          <p:nvPr>
            <p:ph type="body" idx="1"/>
          </p:nvPr>
        </p:nvSpPr>
        <p:spPr/>
        <p:txBody>
          <a:bodyPr lIns="0" tIns="0" rIns="0" bIns="0"/>
          <a:lstStyle>
            <a:lvl1pPr>
              <a:defRPr sz="1950" b="1" i="0">
                <a:solidFill>
                  <a:srgbClr val="324E63"/>
                </a:solidFill>
                <a:latin typeface="Exo 2"/>
                <a:cs typeface="Exo 2"/>
              </a:defRPr>
            </a:lvl1pPr>
          </a:lstStyle>
          <a:p>
            <a:endParaRPr/>
          </a:p>
        </p:txBody>
      </p:sp>
      <p:sp>
        <p:nvSpPr>
          <p:cNvPr id="4" name="Holder 4"/>
          <p:cNvSpPr>
            <a:spLocks noGrp="1"/>
          </p:cNvSpPr>
          <p:nvPr>
            <p:ph type="ftr" sz="quarter" idx="5"/>
          </p:nvPr>
        </p:nvSpPr>
        <p:spPr/>
        <p:txBody>
          <a:bodyPr lIns="0" tIns="0" rIns="0" bIns="0"/>
          <a:lstStyle>
            <a:lvl1pPr>
              <a:defRPr sz="1150" b="0" i="0">
                <a:solidFill>
                  <a:srgbClr val="324E63"/>
                </a:solidFill>
                <a:latin typeface="Exo 2 Light"/>
                <a:cs typeface="Exo 2 Light"/>
              </a:defRPr>
            </a:lvl1p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6" name="Holder 6"/>
          <p:cNvSpPr>
            <a:spLocks noGrp="1"/>
          </p:cNvSpPr>
          <p:nvPr>
            <p:ph type="sldNum" sz="quarter" idx="7"/>
          </p:nvPr>
        </p:nvSpPr>
        <p:spPr/>
        <p:txBody>
          <a:bodyPr lIns="0" tIns="0" rIns="0" bIns="0"/>
          <a:lstStyle>
            <a:lvl1pPr>
              <a:defRPr sz="950" b="0" i="0">
                <a:solidFill>
                  <a:srgbClr val="324E63"/>
                </a:solidFill>
                <a:latin typeface="Exo 2"/>
                <a:cs typeface="Exo 2"/>
              </a:defRPr>
            </a:lvl1pPr>
          </a:lstStyle>
          <a:p>
            <a:pPr marL="113664">
              <a:lnSpc>
                <a:spcPct val="100000"/>
              </a:lnSpc>
              <a:spcBef>
                <a:spcPts val="135"/>
              </a:spcBef>
            </a:pPr>
            <a:fld id="{81D60167-4931-47E6-BA6A-407CBD079E47}" type="slidenum">
              <a:rPr spc="-50" dirty="0"/>
              <a:t>‹#›</a:t>
            </a:fld>
            <a:endParaRPr spc="-5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100" cy="11308556"/>
          </a:xfrm>
          <a:prstGeom prst="rect">
            <a:avLst/>
          </a:prstGeom>
        </p:spPr>
      </p:pic>
      <p:pic>
        <p:nvPicPr>
          <p:cNvPr id="17" name="bg object 17"/>
          <p:cNvPicPr/>
          <p:nvPr/>
        </p:nvPicPr>
        <p:blipFill>
          <a:blip r:embed="rId3" cstate="print"/>
          <a:stretch>
            <a:fillRect/>
          </a:stretch>
        </p:blipFill>
        <p:spPr>
          <a:xfrm>
            <a:off x="1057559" y="10533709"/>
            <a:ext cx="172290" cy="137090"/>
          </a:xfrm>
          <a:prstGeom prst="rect">
            <a:avLst/>
          </a:prstGeom>
        </p:spPr>
      </p:pic>
      <p:sp>
        <p:nvSpPr>
          <p:cNvPr id="18" name="bg object 18"/>
          <p:cNvSpPr/>
          <p:nvPr/>
        </p:nvSpPr>
        <p:spPr>
          <a:xfrm>
            <a:off x="2103704" y="10536104"/>
            <a:ext cx="137160" cy="133350"/>
          </a:xfrm>
          <a:custGeom>
            <a:avLst/>
            <a:gdLst/>
            <a:ahLst/>
            <a:cxnLst/>
            <a:rect l="l" t="t" r="r" b="b"/>
            <a:pathLst>
              <a:path w="137160" h="133350">
                <a:moveTo>
                  <a:pt x="137058" y="104140"/>
                </a:moveTo>
                <a:lnTo>
                  <a:pt x="33832" y="104140"/>
                </a:lnTo>
                <a:lnTo>
                  <a:pt x="33832" y="0"/>
                </a:lnTo>
                <a:lnTo>
                  <a:pt x="0" y="0"/>
                </a:lnTo>
                <a:lnTo>
                  <a:pt x="0" y="104140"/>
                </a:lnTo>
                <a:lnTo>
                  <a:pt x="0" y="132080"/>
                </a:lnTo>
                <a:lnTo>
                  <a:pt x="736" y="132080"/>
                </a:lnTo>
                <a:lnTo>
                  <a:pt x="736" y="133350"/>
                </a:lnTo>
                <a:lnTo>
                  <a:pt x="134264" y="133350"/>
                </a:lnTo>
                <a:lnTo>
                  <a:pt x="134264" y="132080"/>
                </a:lnTo>
                <a:lnTo>
                  <a:pt x="137058" y="132080"/>
                </a:lnTo>
                <a:lnTo>
                  <a:pt x="137058" y="104140"/>
                </a:lnTo>
                <a:close/>
              </a:path>
            </a:pathLst>
          </a:custGeom>
          <a:solidFill>
            <a:srgbClr val="8CC696"/>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1510994" y="10536411"/>
            <a:ext cx="171136" cy="132236"/>
          </a:xfrm>
          <a:prstGeom prst="rect">
            <a:avLst/>
          </a:prstGeom>
        </p:spPr>
      </p:pic>
      <p:sp>
        <p:nvSpPr>
          <p:cNvPr id="20" name="bg object 20"/>
          <p:cNvSpPr/>
          <p:nvPr/>
        </p:nvSpPr>
        <p:spPr>
          <a:xfrm>
            <a:off x="1300302" y="10536396"/>
            <a:ext cx="140970" cy="133350"/>
          </a:xfrm>
          <a:custGeom>
            <a:avLst/>
            <a:gdLst/>
            <a:ahLst/>
            <a:cxnLst/>
            <a:rect l="l" t="t" r="r" b="b"/>
            <a:pathLst>
              <a:path w="140969" h="133350">
                <a:moveTo>
                  <a:pt x="140677" y="0"/>
                </a:moveTo>
                <a:lnTo>
                  <a:pt x="127" y="0"/>
                </a:lnTo>
                <a:lnTo>
                  <a:pt x="127" y="26670"/>
                </a:lnTo>
                <a:lnTo>
                  <a:pt x="88" y="53340"/>
                </a:lnTo>
                <a:lnTo>
                  <a:pt x="63" y="78740"/>
                </a:lnTo>
                <a:lnTo>
                  <a:pt x="25" y="105410"/>
                </a:lnTo>
                <a:lnTo>
                  <a:pt x="0" y="132080"/>
                </a:lnTo>
                <a:lnTo>
                  <a:pt x="1600" y="132080"/>
                </a:lnTo>
                <a:lnTo>
                  <a:pt x="1600" y="133350"/>
                </a:lnTo>
                <a:lnTo>
                  <a:pt x="56921" y="133350"/>
                </a:lnTo>
                <a:lnTo>
                  <a:pt x="56921" y="132080"/>
                </a:lnTo>
                <a:lnTo>
                  <a:pt x="140614" y="132080"/>
                </a:lnTo>
                <a:lnTo>
                  <a:pt x="140614" y="105410"/>
                </a:lnTo>
                <a:lnTo>
                  <a:pt x="35026" y="105410"/>
                </a:lnTo>
                <a:lnTo>
                  <a:pt x="35026" y="78740"/>
                </a:lnTo>
                <a:lnTo>
                  <a:pt x="136842" y="78740"/>
                </a:lnTo>
                <a:lnTo>
                  <a:pt x="136842" y="53340"/>
                </a:lnTo>
                <a:lnTo>
                  <a:pt x="34836" y="53340"/>
                </a:lnTo>
                <a:lnTo>
                  <a:pt x="34836" y="26670"/>
                </a:lnTo>
                <a:lnTo>
                  <a:pt x="140677" y="26670"/>
                </a:lnTo>
                <a:lnTo>
                  <a:pt x="140677" y="0"/>
                </a:lnTo>
                <a:close/>
              </a:path>
            </a:pathLst>
          </a:custGeom>
          <a:solidFill>
            <a:srgbClr val="8CC696"/>
          </a:solidFill>
        </p:spPr>
        <p:txBody>
          <a:bodyPr wrap="square" lIns="0" tIns="0" rIns="0" bIns="0" rtlCol="0"/>
          <a:lstStyle/>
          <a:p>
            <a:endParaRPr/>
          </a:p>
        </p:txBody>
      </p:sp>
      <p:pic>
        <p:nvPicPr>
          <p:cNvPr id="21" name="bg object 21"/>
          <p:cNvPicPr/>
          <p:nvPr/>
        </p:nvPicPr>
        <p:blipFill>
          <a:blip r:embed="rId5" cstate="print"/>
          <a:stretch>
            <a:fillRect/>
          </a:stretch>
        </p:blipFill>
        <p:spPr>
          <a:xfrm>
            <a:off x="1854536" y="10535884"/>
            <a:ext cx="183198" cy="133336"/>
          </a:xfrm>
          <a:prstGeom prst="rect">
            <a:avLst/>
          </a:prstGeom>
        </p:spPr>
      </p:pic>
      <p:sp>
        <p:nvSpPr>
          <p:cNvPr id="22" name="bg object 22"/>
          <p:cNvSpPr/>
          <p:nvPr/>
        </p:nvSpPr>
        <p:spPr>
          <a:xfrm>
            <a:off x="1754805" y="10536506"/>
            <a:ext cx="34290" cy="132715"/>
          </a:xfrm>
          <a:custGeom>
            <a:avLst/>
            <a:gdLst/>
            <a:ahLst/>
            <a:cxnLst/>
            <a:rect l="l" t="t" r="r" b="b"/>
            <a:pathLst>
              <a:path w="34289" h="132715">
                <a:moveTo>
                  <a:pt x="33988" y="0"/>
                </a:moveTo>
                <a:lnTo>
                  <a:pt x="0" y="0"/>
                </a:lnTo>
                <a:lnTo>
                  <a:pt x="0" y="132111"/>
                </a:lnTo>
                <a:lnTo>
                  <a:pt x="33988" y="132111"/>
                </a:lnTo>
                <a:lnTo>
                  <a:pt x="33988" y="0"/>
                </a:lnTo>
                <a:close/>
              </a:path>
            </a:pathLst>
          </a:custGeom>
          <a:solidFill>
            <a:srgbClr val="8CC696"/>
          </a:solidFill>
        </p:spPr>
        <p:txBody>
          <a:bodyPr wrap="square" lIns="0" tIns="0" rIns="0" bIns="0" rtlCol="0"/>
          <a:lstStyle/>
          <a:p>
            <a:endParaRPr/>
          </a:p>
        </p:txBody>
      </p:sp>
      <p:sp>
        <p:nvSpPr>
          <p:cNvPr id="23" name="bg object 23"/>
          <p:cNvSpPr/>
          <p:nvPr/>
        </p:nvSpPr>
        <p:spPr>
          <a:xfrm>
            <a:off x="2500447" y="10623226"/>
            <a:ext cx="5935345" cy="0"/>
          </a:xfrm>
          <a:custGeom>
            <a:avLst/>
            <a:gdLst/>
            <a:ahLst/>
            <a:cxnLst/>
            <a:rect l="l" t="t" r="r" b="b"/>
            <a:pathLst>
              <a:path w="5935345">
                <a:moveTo>
                  <a:pt x="0" y="0"/>
                </a:moveTo>
                <a:lnTo>
                  <a:pt x="5934897" y="0"/>
                </a:lnTo>
              </a:path>
            </a:pathLst>
          </a:custGeom>
          <a:ln w="4188">
            <a:solidFill>
              <a:srgbClr val="324E63"/>
            </a:solidFill>
            <a:prstDash val="dot"/>
          </a:ln>
        </p:spPr>
        <p:txBody>
          <a:bodyPr wrap="square" lIns="0" tIns="0" rIns="0" bIns="0" rtlCol="0"/>
          <a:lstStyle/>
          <a:p>
            <a:endParaRPr/>
          </a:p>
        </p:txBody>
      </p:sp>
      <p:sp>
        <p:nvSpPr>
          <p:cNvPr id="24" name="bg object 24"/>
          <p:cNvSpPr/>
          <p:nvPr/>
        </p:nvSpPr>
        <p:spPr>
          <a:xfrm>
            <a:off x="2489974" y="10621143"/>
            <a:ext cx="5951855" cy="4445"/>
          </a:xfrm>
          <a:custGeom>
            <a:avLst/>
            <a:gdLst/>
            <a:ahLst/>
            <a:cxnLst/>
            <a:rect l="l" t="t" r="r" b="b"/>
            <a:pathLst>
              <a:path w="5951855" h="4445">
                <a:moveTo>
                  <a:pt x="4178" y="2095"/>
                </a:moveTo>
                <a:lnTo>
                  <a:pt x="3568" y="609"/>
                </a:lnTo>
                <a:lnTo>
                  <a:pt x="2095" y="0"/>
                </a:lnTo>
                <a:lnTo>
                  <a:pt x="609" y="609"/>
                </a:lnTo>
                <a:lnTo>
                  <a:pt x="0" y="2095"/>
                </a:lnTo>
                <a:lnTo>
                  <a:pt x="609" y="3568"/>
                </a:lnTo>
                <a:lnTo>
                  <a:pt x="2095" y="4178"/>
                </a:lnTo>
                <a:lnTo>
                  <a:pt x="3568" y="3568"/>
                </a:lnTo>
                <a:lnTo>
                  <a:pt x="4178" y="2095"/>
                </a:lnTo>
                <a:close/>
              </a:path>
              <a:path w="5951855" h="4445">
                <a:moveTo>
                  <a:pt x="5951652" y="2095"/>
                </a:moveTo>
                <a:lnTo>
                  <a:pt x="5951029" y="609"/>
                </a:lnTo>
                <a:lnTo>
                  <a:pt x="5949556" y="0"/>
                </a:lnTo>
                <a:lnTo>
                  <a:pt x="5948070" y="609"/>
                </a:lnTo>
                <a:lnTo>
                  <a:pt x="5947461" y="2095"/>
                </a:lnTo>
                <a:lnTo>
                  <a:pt x="5948070" y="3568"/>
                </a:lnTo>
                <a:lnTo>
                  <a:pt x="5949556" y="4178"/>
                </a:lnTo>
                <a:lnTo>
                  <a:pt x="5951029" y="3568"/>
                </a:lnTo>
                <a:lnTo>
                  <a:pt x="5951652" y="2095"/>
                </a:lnTo>
                <a:close/>
              </a:path>
            </a:pathLst>
          </a:custGeom>
          <a:solidFill>
            <a:srgbClr val="324E63"/>
          </a:solidFill>
        </p:spPr>
        <p:txBody>
          <a:bodyPr wrap="square" lIns="0" tIns="0" rIns="0" bIns="0" rtlCol="0"/>
          <a:lstStyle/>
          <a:p>
            <a:endParaRPr/>
          </a:p>
        </p:txBody>
      </p:sp>
      <p:sp>
        <p:nvSpPr>
          <p:cNvPr id="25" name="bg object 25"/>
          <p:cNvSpPr/>
          <p:nvPr/>
        </p:nvSpPr>
        <p:spPr>
          <a:xfrm>
            <a:off x="12761915" y="10623226"/>
            <a:ext cx="5935345" cy="0"/>
          </a:xfrm>
          <a:custGeom>
            <a:avLst/>
            <a:gdLst/>
            <a:ahLst/>
            <a:cxnLst/>
            <a:rect l="l" t="t" r="r" b="b"/>
            <a:pathLst>
              <a:path w="5935344">
                <a:moveTo>
                  <a:pt x="0" y="0"/>
                </a:moveTo>
                <a:lnTo>
                  <a:pt x="5934897" y="0"/>
                </a:lnTo>
              </a:path>
            </a:pathLst>
          </a:custGeom>
          <a:ln w="4188">
            <a:solidFill>
              <a:srgbClr val="324E63"/>
            </a:solidFill>
            <a:prstDash val="dot"/>
          </a:ln>
        </p:spPr>
        <p:txBody>
          <a:bodyPr wrap="square" lIns="0" tIns="0" rIns="0" bIns="0" rtlCol="0"/>
          <a:lstStyle/>
          <a:p>
            <a:endParaRPr/>
          </a:p>
        </p:txBody>
      </p:sp>
      <p:sp>
        <p:nvSpPr>
          <p:cNvPr id="26" name="bg object 26"/>
          <p:cNvSpPr/>
          <p:nvPr/>
        </p:nvSpPr>
        <p:spPr>
          <a:xfrm>
            <a:off x="12751435" y="10621143"/>
            <a:ext cx="5951855" cy="4445"/>
          </a:xfrm>
          <a:custGeom>
            <a:avLst/>
            <a:gdLst/>
            <a:ahLst/>
            <a:cxnLst/>
            <a:rect l="l" t="t" r="r" b="b"/>
            <a:pathLst>
              <a:path w="5951855" h="4445">
                <a:moveTo>
                  <a:pt x="4191" y="2095"/>
                </a:moveTo>
                <a:lnTo>
                  <a:pt x="3581" y="609"/>
                </a:lnTo>
                <a:lnTo>
                  <a:pt x="2095" y="0"/>
                </a:lnTo>
                <a:lnTo>
                  <a:pt x="622" y="609"/>
                </a:lnTo>
                <a:lnTo>
                  <a:pt x="0" y="2095"/>
                </a:lnTo>
                <a:lnTo>
                  <a:pt x="622" y="3568"/>
                </a:lnTo>
                <a:lnTo>
                  <a:pt x="2095" y="4178"/>
                </a:lnTo>
                <a:lnTo>
                  <a:pt x="3581" y="3568"/>
                </a:lnTo>
                <a:lnTo>
                  <a:pt x="4191" y="2095"/>
                </a:lnTo>
                <a:close/>
              </a:path>
              <a:path w="5951855" h="4445">
                <a:moveTo>
                  <a:pt x="5951652" y="2095"/>
                </a:moveTo>
                <a:lnTo>
                  <a:pt x="5951042" y="609"/>
                </a:lnTo>
                <a:lnTo>
                  <a:pt x="5949556" y="0"/>
                </a:lnTo>
                <a:lnTo>
                  <a:pt x="5948083" y="609"/>
                </a:lnTo>
                <a:lnTo>
                  <a:pt x="5947461" y="2095"/>
                </a:lnTo>
                <a:lnTo>
                  <a:pt x="5948083" y="3568"/>
                </a:lnTo>
                <a:lnTo>
                  <a:pt x="5949556" y="4178"/>
                </a:lnTo>
                <a:lnTo>
                  <a:pt x="5951042" y="3568"/>
                </a:lnTo>
                <a:lnTo>
                  <a:pt x="5951652" y="2095"/>
                </a:lnTo>
                <a:close/>
              </a:path>
            </a:pathLst>
          </a:custGeom>
          <a:solidFill>
            <a:srgbClr val="324E63"/>
          </a:solidFill>
        </p:spPr>
        <p:txBody>
          <a:bodyPr wrap="square" lIns="0" tIns="0" rIns="0" bIns="0" rtlCol="0"/>
          <a:lstStyle/>
          <a:p>
            <a:endParaRPr/>
          </a:p>
        </p:txBody>
      </p:sp>
      <p:sp>
        <p:nvSpPr>
          <p:cNvPr id="27" name="bg object 27"/>
          <p:cNvSpPr/>
          <p:nvPr/>
        </p:nvSpPr>
        <p:spPr>
          <a:xfrm>
            <a:off x="4366359" y="0"/>
            <a:ext cx="11779885" cy="1948180"/>
          </a:xfrm>
          <a:custGeom>
            <a:avLst/>
            <a:gdLst/>
            <a:ahLst/>
            <a:cxnLst/>
            <a:rect l="l" t="t" r="r" b="b"/>
            <a:pathLst>
              <a:path w="11779885" h="1948180">
                <a:moveTo>
                  <a:pt x="11779746" y="0"/>
                </a:moveTo>
                <a:lnTo>
                  <a:pt x="0" y="0"/>
                </a:lnTo>
                <a:lnTo>
                  <a:pt x="0" y="1633458"/>
                </a:lnTo>
                <a:lnTo>
                  <a:pt x="3405" y="1679878"/>
                </a:lnTo>
                <a:lnTo>
                  <a:pt x="13299" y="1724183"/>
                </a:lnTo>
                <a:lnTo>
                  <a:pt x="29194" y="1765888"/>
                </a:lnTo>
                <a:lnTo>
                  <a:pt x="50606" y="1804505"/>
                </a:lnTo>
                <a:lnTo>
                  <a:pt x="77048" y="1839550"/>
                </a:lnTo>
                <a:lnTo>
                  <a:pt x="108034" y="1870536"/>
                </a:lnTo>
                <a:lnTo>
                  <a:pt x="143079" y="1896978"/>
                </a:lnTo>
                <a:lnTo>
                  <a:pt x="181696" y="1918389"/>
                </a:lnTo>
                <a:lnTo>
                  <a:pt x="223400" y="1934285"/>
                </a:lnTo>
                <a:lnTo>
                  <a:pt x="267706" y="1944178"/>
                </a:lnTo>
                <a:lnTo>
                  <a:pt x="314126" y="1947584"/>
                </a:lnTo>
                <a:lnTo>
                  <a:pt x="11465619" y="1947584"/>
                </a:lnTo>
                <a:lnTo>
                  <a:pt x="11512039" y="1944178"/>
                </a:lnTo>
                <a:lnTo>
                  <a:pt x="11556345" y="1934285"/>
                </a:lnTo>
                <a:lnTo>
                  <a:pt x="11598049" y="1918389"/>
                </a:lnTo>
                <a:lnTo>
                  <a:pt x="11636666" y="1896978"/>
                </a:lnTo>
                <a:lnTo>
                  <a:pt x="11671711" y="1870536"/>
                </a:lnTo>
                <a:lnTo>
                  <a:pt x="11702697" y="1839550"/>
                </a:lnTo>
                <a:lnTo>
                  <a:pt x="11729139" y="1804505"/>
                </a:lnTo>
                <a:lnTo>
                  <a:pt x="11750551" y="1765888"/>
                </a:lnTo>
                <a:lnTo>
                  <a:pt x="11766446" y="1724183"/>
                </a:lnTo>
                <a:lnTo>
                  <a:pt x="11776340" y="1679878"/>
                </a:lnTo>
                <a:lnTo>
                  <a:pt x="11779746" y="1633458"/>
                </a:lnTo>
                <a:lnTo>
                  <a:pt x="11779746" y="0"/>
                </a:lnTo>
                <a:close/>
              </a:path>
            </a:pathLst>
          </a:custGeom>
          <a:solidFill>
            <a:srgbClr val="8CC696"/>
          </a:solidFill>
        </p:spPr>
        <p:txBody>
          <a:bodyPr wrap="square" lIns="0" tIns="0" rIns="0" bIns="0" rtlCol="0"/>
          <a:lstStyle/>
          <a:p>
            <a:endParaRPr/>
          </a:p>
        </p:txBody>
      </p:sp>
      <p:sp>
        <p:nvSpPr>
          <p:cNvPr id="28" name="bg object 28"/>
          <p:cNvSpPr/>
          <p:nvPr/>
        </p:nvSpPr>
        <p:spPr>
          <a:xfrm>
            <a:off x="2577102" y="2617721"/>
            <a:ext cx="5163185" cy="2226945"/>
          </a:xfrm>
          <a:custGeom>
            <a:avLst/>
            <a:gdLst/>
            <a:ahLst/>
            <a:cxnLst/>
            <a:rect l="l" t="t" r="r" b="b"/>
            <a:pathLst>
              <a:path w="5163184" h="2226945">
                <a:moveTo>
                  <a:pt x="4848962" y="0"/>
                </a:moveTo>
                <a:lnTo>
                  <a:pt x="314126" y="0"/>
                </a:lnTo>
                <a:lnTo>
                  <a:pt x="267706" y="3405"/>
                </a:lnTo>
                <a:lnTo>
                  <a:pt x="223400" y="13299"/>
                </a:lnTo>
                <a:lnTo>
                  <a:pt x="181696" y="29194"/>
                </a:lnTo>
                <a:lnTo>
                  <a:pt x="143079" y="50606"/>
                </a:lnTo>
                <a:lnTo>
                  <a:pt x="108034" y="77048"/>
                </a:lnTo>
                <a:lnTo>
                  <a:pt x="77048" y="108034"/>
                </a:lnTo>
                <a:lnTo>
                  <a:pt x="50606" y="143079"/>
                </a:lnTo>
                <a:lnTo>
                  <a:pt x="29194" y="181696"/>
                </a:lnTo>
                <a:lnTo>
                  <a:pt x="13299" y="223400"/>
                </a:lnTo>
                <a:lnTo>
                  <a:pt x="3405" y="267706"/>
                </a:lnTo>
                <a:lnTo>
                  <a:pt x="0" y="314126"/>
                </a:lnTo>
                <a:lnTo>
                  <a:pt x="0" y="1912465"/>
                </a:lnTo>
                <a:lnTo>
                  <a:pt x="3405" y="1958883"/>
                </a:lnTo>
                <a:lnTo>
                  <a:pt x="13299" y="2003187"/>
                </a:lnTo>
                <a:lnTo>
                  <a:pt x="29194" y="2044890"/>
                </a:lnTo>
                <a:lnTo>
                  <a:pt x="50606" y="2083508"/>
                </a:lnTo>
                <a:lnTo>
                  <a:pt x="77048" y="2118553"/>
                </a:lnTo>
                <a:lnTo>
                  <a:pt x="108034" y="2149540"/>
                </a:lnTo>
                <a:lnTo>
                  <a:pt x="143079" y="2175982"/>
                </a:lnTo>
                <a:lnTo>
                  <a:pt x="181696" y="2197395"/>
                </a:lnTo>
                <a:lnTo>
                  <a:pt x="223400" y="2213291"/>
                </a:lnTo>
                <a:lnTo>
                  <a:pt x="267706" y="2223185"/>
                </a:lnTo>
                <a:lnTo>
                  <a:pt x="314126" y="2226591"/>
                </a:lnTo>
                <a:lnTo>
                  <a:pt x="4848962" y="2226591"/>
                </a:lnTo>
                <a:lnTo>
                  <a:pt x="4895380" y="2223185"/>
                </a:lnTo>
                <a:lnTo>
                  <a:pt x="4939684" y="2213291"/>
                </a:lnTo>
                <a:lnTo>
                  <a:pt x="4981387" y="2197395"/>
                </a:lnTo>
                <a:lnTo>
                  <a:pt x="5020004" y="2175982"/>
                </a:lnTo>
                <a:lnTo>
                  <a:pt x="5055050" y="2149540"/>
                </a:lnTo>
                <a:lnTo>
                  <a:pt x="5086036" y="2118553"/>
                </a:lnTo>
                <a:lnTo>
                  <a:pt x="5112479" y="2083508"/>
                </a:lnTo>
                <a:lnTo>
                  <a:pt x="5133892" y="2044890"/>
                </a:lnTo>
                <a:lnTo>
                  <a:pt x="5149788" y="2003187"/>
                </a:lnTo>
                <a:lnTo>
                  <a:pt x="5159682" y="1958883"/>
                </a:lnTo>
                <a:lnTo>
                  <a:pt x="5163088" y="1912465"/>
                </a:lnTo>
                <a:lnTo>
                  <a:pt x="5163088" y="314126"/>
                </a:lnTo>
                <a:lnTo>
                  <a:pt x="5159682" y="267706"/>
                </a:lnTo>
                <a:lnTo>
                  <a:pt x="5149788" y="223400"/>
                </a:lnTo>
                <a:lnTo>
                  <a:pt x="5133892" y="181696"/>
                </a:lnTo>
                <a:lnTo>
                  <a:pt x="5112479" y="143079"/>
                </a:lnTo>
                <a:lnTo>
                  <a:pt x="5086036" y="108034"/>
                </a:lnTo>
                <a:lnTo>
                  <a:pt x="5055050" y="77048"/>
                </a:lnTo>
                <a:lnTo>
                  <a:pt x="5020004" y="50606"/>
                </a:lnTo>
                <a:lnTo>
                  <a:pt x="4981387" y="29194"/>
                </a:lnTo>
                <a:lnTo>
                  <a:pt x="4939684" y="13299"/>
                </a:lnTo>
                <a:lnTo>
                  <a:pt x="4895380" y="3405"/>
                </a:lnTo>
                <a:lnTo>
                  <a:pt x="4848962" y="0"/>
                </a:lnTo>
                <a:close/>
              </a:path>
            </a:pathLst>
          </a:custGeom>
          <a:solidFill>
            <a:srgbClr val="324E63"/>
          </a:solidFill>
        </p:spPr>
        <p:txBody>
          <a:bodyPr wrap="square" lIns="0" tIns="0" rIns="0" bIns="0" rtlCol="0"/>
          <a:lstStyle/>
          <a:p>
            <a:endParaRPr/>
          </a:p>
        </p:txBody>
      </p:sp>
      <p:pic>
        <p:nvPicPr>
          <p:cNvPr id="29" name="bg object 29"/>
          <p:cNvPicPr/>
          <p:nvPr/>
        </p:nvPicPr>
        <p:blipFill>
          <a:blip r:embed="rId6" cstate="print"/>
          <a:stretch>
            <a:fillRect/>
          </a:stretch>
        </p:blipFill>
        <p:spPr>
          <a:xfrm>
            <a:off x="2467484" y="2423785"/>
            <a:ext cx="4885424" cy="2550197"/>
          </a:xfrm>
          <a:prstGeom prst="rect">
            <a:avLst/>
          </a:prstGeom>
        </p:spPr>
      </p:pic>
      <p:sp>
        <p:nvSpPr>
          <p:cNvPr id="30" name="bg object 30"/>
          <p:cNvSpPr/>
          <p:nvPr/>
        </p:nvSpPr>
        <p:spPr>
          <a:xfrm>
            <a:off x="12513973" y="2617721"/>
            <a:ext cx="5163185" cy="2226945"/>
          </a:xfrm>
          <a:custGeom>
            <a:avLst/>
            <a:gdLst/>
            <a:ahLst/>
            <a:cxnLst/>
            <a:rect l="l" t="t" r="r" b="b"/>
            <a:pathLst>
              <a:path w="5163184" h="2226945">
                <a:moveTo>
                  <a:pt x="4848962" y="0"/>
                </a:moveTo>
                <a:lnTo>
                  <a:pt x="314126" y="0"/>
                </a:lnTo>
                <a:lnTo>
                  <a:pt x="267706" y="3405"/>
                </a:lnTo>
                <a:lnTo>
                  <a:pt x="223400" y="13299"/>
                </a:lnTo>
                <a:lnTo>
                  <a:pt x="181696" y="29194"/>
                </a:lnTo>
                <a:lnTo>
                  <a:pt x="143079" y="50606"/>
                </a:lnTo>
                <a:lnTo>
                  <a:pt x="108034" y="77048"/>
                </a:lnTo>
                <a:lnTo>
                  <a:pt x="77048" y="108034"/>
                </a:lnTo>
                <a:lnTo>
                  <a:pt x="50606" y="143079"/>
                </a:lnTo>
                <a:lnTo>
                  <a:pt x="29194" y="181696"/>
                </a:lnTo>
                <a:lnTo>
                  <a:pt x="13299" y="223400"/>
                </a:lnTo>
                <a:lnTo>
                  <a:pt x="3405" y="267706"/>
                </a:lnTo>
                <a:lnTo>
                  <a:pt x="0" y="314126"/>
                </a:lnTo>
                <a:lnTo>
                  <a:pt x="0" y="1912465"/>
                </a:lnTo>
                <a:lnTo>
                  <a:pt x="3405" y="1958883"/>
                </a:lnTo>
                <a:lnTo>
                  <a:pt x="13299" y="2003187"/>
                </a:lnTo>
                <a:lnTo>
                  <a:pt x="29194" y="2044890"/>
                </a:lnTo>
                <a:lnTo>
                  <a:pt x="50606" y="2083508"/>
                </a:lnTo>
                <a:lnTo>
                  <a:pt x="77048" y="2118553"/>
                </a:lnTo>
                <a:lnTo>
                  <a:pt x="108034" y="2149540"/>
                </a:lnTo>
                <a:lnTo>
                  <a:pt x="143079" y="2175982"/>
                </a:lnTo>
                <a:lnTo>
                  <a:pt x="181696" y="2197395"/>
                </a:lnTo>
                <a:lnTo>
                  <a:pt x="223400" y="2213291"/>
                </a:lnTo>
                <a:lnTo>
                  <a:pt x="267706" y="2223185"/>
                </a:lnTo>
                <a:lnTo>
                  <a:pt x="314126" y="2226591"/>
                </a:lnTo>
                <a:lnTo>
                  <a:pt x="4848962" y="2226591"/>
                </a:lnTo>
                <a:lnTo>
                  <a:pt x="4895380" y="2223185"/>
                </a:lnTo>
                <a:lnTo>
                  <a:pt x="4939684" y="2213291"/>
                </a:lnTo>
                <a:lnTo>
                  <a:pt x="4981387" y="2197395"/>
                </a:lnTo>
                <a:lnTo>
                  <a:pt x="5020004" y="2175982"/>
                </a:lnTo>
                <a:lnTo>
                  <a:pt x="5055050" y="2149540"/>
                </a:lnTo>
                <a:lnTo>
                  <a:pt x="5086036" y="2118553"/>
                </a:lnTo>
                <a:lnTo>
                  <a:pt x="5112479" y="2083508"/>
                </a:lnTo>
                <a:lnTo>
                  <a:pt x="5133892" y="2044890"/>
                </a:lnTo>
                <a:lnTo>
                  <a:pt x="5149788" y="2003187"/>
                </a:lnTo>
                <a:lnTo>
                  <a:pt x="5159682" y="1958883"/>
                </a:lnTo>
                <a:lnTo>
                  <a:pt x="5163088" y="1912465"/>
                </a:lnTo>
                <a:lnTo>
                  <a:pt x="5163088" y="314126"/>
                </a:lnTo>
                <a:lnTo>
                  <a:pt x="5159682" y="267706"/>
                </a:lnTo>
                <a:lnTo>
                  <a:pt x="5149788" y="223400"/>
                </a:lnTo>
                <a:lnTo>
                  <a:pt x="5133892" y="181696"/>
                </a:lnTo>
                <a:lnTo>
                  <a:pt x="5112479" y="143079"/>
                </a:lnTo>
                <a:lnTo>
                  <a:pt x="5086036" y="108034"/>
                </a:lnTo>
                <a:lnTo>
                  <a:pt x="5055050" y="77048"/>
                </a:lnTo>
                <a:lnTo>
                  <a:pt x="5020004" y="50606"/>
                </a:lnTo>
                <a:lnTo>
                  <a:pt x="4981387" y="29194"/>
                </a:lnTo>
                <a:lnTo>
                  <a:pt x="4939684" y="13299"/>
                </a:lnTo>
                <a:lnTo>
                  <a:pt x="4895380" y="3405"/>
                </a:lnTo>
                <a:lnTo>
                  <a:pt x="4848962" y="0"/>
                </a:lnTo>
                <a:close/>
              </a:path>
            </a:pathLst>
          </a:custGeom>
          <a:solidFill>
            <a:srgbClr val="324E63"/>
          </a:solidFill>
        </p:spPr>
        <p:txBody>
          <a:bodyPr wrap="square" lIns="0" tIns="0" rIns="0" bIns="0" rtlCol="0"/>
          <a:lstStyle/>
          <a:p>
            <a:endParaRPr/>
          </a:p>
        </p:txBody>
      </p:sp>
      <p:pic>
        <p:nvPicPr>
          <p:cNvPr id="31" name="bg object 31"/>
          <p:cNvPicPr/>
          <p:nvPr/>
        </p:nvPicPr>
        <p:blipFill>
          <a:blip r:embed="rId6" cstate="print"/>
          <a:stretch>
            <a:fillRect/>
          </a:stretch>
        </p:blipFill>
        <p:spPr>
          <a:xfrm>
            <a:off x="12404355" y="2423785"/>
            <a:ext cx="4885424" cy="2550197"/>
          </a:xfrm>
          <a:prstGeom prst="rect">
            <a:avLst/>
          </a:prstGeom>
        </p:spPr>
      </p:pic>
      <p:sp>
        <p:nvSpPr>
          <p:cNvPr id="2" name="Holder 2"/>
          <p:cNvSpPr>
            <a:spLocks noGrp="1"/>
          </p:cNvSpPr>
          <p:nvPr>
            <p:ph type="title"/>
          </p:nvPr>
        </p:nvSpPr>
        <p:spPr/>
        <p:txBody>
          <a:bodyPr lIns="0" tIns="0" rIns="0" bIns="0"/>
          <a:lstStyle>
            <a:lvl1pPr>
              <a:defRPr sz="4950" b="1" i="0">
                <a:solidFill>
                  <a:schemeClr val="bg1"/>
                </a:solidFill>
                <a:latin typeface="Exo 2"/>
                <a:cs typeface="Exo 2"/>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50" b="0" i="0">
                <a:solidFill>
                  <a:srgbClr val="324E63"/>
                </a:solidFill>
                <a:latin typeface="Exo 2 Light"/>
                <a:cs typeface="Exo 2 Light"/>
              </a:defRPr>
            </a:lvl1p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7" name="Holder 7"/>
          <p:cNvSpPr>
            <a:spLocks noGrp="1"/>
          </p:cNvSpPr>
          <p:nvPr>
            <p:ph type="sldNum" sz="quarter" idx="7"/>
          </p:nvPr>
        </p:nvSpPr>
        <p:spPr/>
        <p:txBody>
          <a:bodyPr lIns="0" tIns="0" rIns="0" bIns="0"/>
          <a:lstStyle>
            <a:lvl1pPr>
              <a:defRPr sz="950" b="0" i="0">
                <a:solidFill>
                  <a:srgbClr val="324E63"/>
                </a:solidFill>
                <a:latin typeface="Exo 2"/>
                <a:cs typeface="Exo 2"/>
              </a:defRPr>
            </a:lvl1pPr>
          </a:lstStyle>
          <a:p>
            <a:pPr marL="113664">
              <a:lnSpc>
                <a:spcPct val="100000"/>
              </a:lnSpc>
              <a:spcBef>
                <a:spcPts val="135"/>
              </a:spcBef>
            </a:pPr>
            <a:fld id="{81D60167-4931-47E6-BA6A-407CBD079E47}" type="slidenum">
              <a:rPr spc="-50" dirty="0"/>
              <a:t>‹#›</a:t>
            </a:fld>
            <a:endParaRPr spc="-5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100" cy="11308556"/>
          </a:xfrm>
          <a:prstGeom prst="rect">
            <a:avLst/>
          </a:prstGeom>
        </p:spPr>
      </p:pic>
      <p:pic>
        <p:nvPicPr>
          <p:cNvPr id="17" name="bg object 17"/>
          <p:cNvPicPr/>
          <p:nvPr/>
        </p:nvPicPr>
        <p:blipFill>
          <a:blip r:embed="rId3" cstate="print"/>
          <a:stretch>
            <a:fillRect/>
          </a:stretch>
        </p:blipFill>
        <p:spPr>
          <a:xfrm>
            <a:off x="1057559" y="10533709"/>
            <a:ext cx="172290" cy="137090"/>
          </a:xfrm>
          <a:prstGeom prst="rect">
            <a:avLst/>
          </a:prstGeom>
        </p:spPr>
      </p:pic>
      <p:sp>
        <p:nvSpPr>
          <p:cNvPr id="18" name="bg object 18"/>
          <p:cNvSpPr/>
          <p:nvPr/>
        </p:nvSpPr>
        <p:spPr>
          <a:xfrm>
            <a:off x="2103704" y="10536104"/>
            <a:ext cx="137160" cy="133350"/>
          </a:xfrm>
          <a:custGeom>
            <a:avLst/>
            <a:gdLst/>
            <a:ahLst/>
            <a:cxnLst/>
            <a:rect l="l" t="t" r="r" b="b"/>
            <a:pathLst>
              <a:path w="137160" h="133350">
                <a:moveTo>
                  <a:pt x="137058" y="104140"/>
                </a:moveTo>
                <a:lnTo>
                  <a:pt x="33832" y="104140"/>
                </a:lnTo>
                <a:lnTo>
                  <a:pt x="33832" y="0"/>
                </a:lnTo>
                <a:lnTo>
                  <a:pt x="0" y="0"/>
                </a:lnTo>
                <a:lnTo>
                  <a:pt x="0" y="104140"/>
                </a:lnTo>
                <a:lnTo>
                  <a:pt x="0" y="132080"/>
                </a:lnTo>
                <a:lnTo>
                  <a:pt x="736" y="132080"/>
                </a:lnTo>
                <a:lnTo>
                  <a:pt x="736" y="133350"/>
                </a:lnTo>
                <a:lnTo>
                  <a:pt x="134264" y="133350"/>
                </a:lnTo>
                <a:lnTo>
                  <a:pt x="134264" y="132080"/>
                </a:lnTo>
                <a:lnTo>
                  <a:pt x="137058" y="132080"/>
                </a:lnTo>
                <a:lnTo>
                  <a:pt x="137058" y="104140"/>
                </a:lnTo>
                <a:close/>
              </a:path>
            </a:pathLst>
          </a:custGeom>
          <a:solidFill>
            <a:srgbClr val="8CC696"/>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1510994" y="10536411"/>
            <a:ext cx="171136" cy="132236"/>
          </a:xfrm>
          <a:prstGeom prst="rect">
            <a:avLst/>
          </a:prstGeom>
        </p:spPr>
      </p:pic>
      <p:sp>
        <p:nvSpPr>
          <p:cNvPr id="20" name="bg object 20"/>
          <p:cNvSpPr/>
          <p:nvPr/>
        </p:nvSpPr>
        <p:spPr>
          <a:xfrm>
            <a:off x="1300302" y="10536396"/>
            <a:ext cx="140970" cy="133350"/>
          </a:xfrm>
          <a:custGeom>
            <a:avLst/>
            <a:gdLst/>
            <a:ahLst/>
            <a:cxnLst/>
            <a:rect l="l" t="t" r="r" b="b"/>
            <a:pathLst>
              <a:path w="140969" h="133350">
                <a:moveTo>
                  <a:pt x="140677" y="0"/>
                </a:moveTo>
                <a:lnTo>
                  <a:pt x="127" y="0"/>
                </a:lnTo>
                <a:lnTo>
                  <a:pt x="127" y="26670"/>
                </a:lnTo>
                <a:lnTo>
                  <a:pt x="88" y="53340"/>
                </a:lnTo>
                <a:lnTo>
                  <a:pt x="63" y="78740"/>
                </a:lnTo>
                <a:lnTo>
                  <a:pt x="25" y="105410"/>
                </a:lnTo>
                <a:lnTo>
                  <a:pt x="0" y="132080"/>
                </a:lnTo>
                <a:lnTo>
                  <a:pt x="1600" y="132080"/>
                </a:lnTo>
                <a:lnTo>
                  <a:pt x="1600" y="133350"/>
                </a:lnTo>
                <a:lnTo>
                  <a:pt x="56921" y="133350"/>
                </a:lnTo>
                <a:lnTo>
                  <a:pt x="56921" y="132080"/>
                </a:lnTo>
                <a:lnTo>
                  <a:pt x="140614" y="132080"/>
                </a:lnTo>
                <a:lnTo>
                  <a:pt x="140614" y="105410"/>
                </a:lnTo>
                <a:lnTo>
                  <a:pt x="35026" y="105410"/>
                </a:lnTo>
                <a:lnTo>
                  <a:pt x="35026" y="78740"/>
                </a:lnTo>
                <a:lnTo>
                  <a:pt x="136842" y="78740"/>
                </a:lnTo>
                <a:lnTo>
                  <a:pt x="136842" y="53340"/>
                </a:lnTo>
                <a:lnTo>
                  <a:pt x="34836" y="53340"/>
                </a:lnTo>
                <a:lnTo>
                  <a:pt x="34836" y="26670"/>
                </a:lnTo>
                <a:lnTo>
                  <a:pt x="140677" y="26670"/>
                </a:lnTo>
                <a:lnTo>
                  <a:pt x="140677" y="0"/>
                </a:lnTo>
                <a:close/>
              </a:path>
            </a:pathLst>
          </a:custGeom>
          <a:solidFill>
            <a:srgbClr val="8CC696"/>
          </a:solidFill>
        </p:spPr>
        <p:txBody>
          <a:bodyPr wrap="square" lIns="0" tIns="0" rIns="0" bIns="0" rtlCol="0"/>
          <a:lstStyle/>
          <a:p>
            <a:endParaRPr/>
          </a:p>
        </p:txBody>
      </p:sp>
      <p:pic>
        <p:nvPicPr>
          <p:cNvPr id="21" name="bg object 21"/>
          <p:cNvPicPr/>
          <p:nvPr/>
        </p:nvPicPr>
        <p:blipFill>
          <a:blip r:embed="rId5" cstate="print"/>
          <a:stretch>
            <a:fillRect/>
          </a:stretch>
        </p:blipFill>
        <p:spPr>
          <a:xfrm>
            <a:off x="1854536" y="10535884"/>
            <a:ext cx="183198" cy="133336"/>
          </a:xfrm>
          <a:prstGeom prst="rect">
            <a:avLst/>
          </a:prstGeom>
        </p:spPr>
      </p:pic>
      <p:sp>
        <p:nvSpPr>
          <p:cNvPr id="2" name="Holder 2"/>
          <p:cNvSpPr>
            <a:spLocks noGrp="1"/>
          </p:cNvSpPr>
          <p:nvPr>
            <p:ph type="title"/>
          </p:nvPr>
        </p:nvSpPr>
        <p:spPr/>
        <p:txBody>
          <a:bodyPr lIns="0" tIns="0" rIns="0" bIns="0"/>
          <a:lstStyle>
            <a:lvl1pPr>
              <a:defRPr sz="4950" b="1" i="0">
                <a:solidFill>
                  <a:schemeClr val="bg1"/>
                </a:solidFill>
                <a:latin typeface="Exo 2"/>
                <a:cs typeface="Exo 2"/>
              </a:defRPr>
            </a:lvl1pPr>
          </a:lstStyle>
          <a:p>
            <a:endParaRPr/>
          </a:p>
        </p:txBody>
      </p:sp>
      <p:sp>
        <p:nvSpPr>
          <p:cNvPr id="3" name="Holder 3"/>
          <p:cNvSpPr>
            <a:spLocks noGrp="1"/>
          </p:cNvSpPr>
          <p:nvPr>
            <p:ph type="ftr" sz="quarter" idx="5"/>
          </p:nvPr>
        </p:nvSpPr>
        <p:spPr/>
        <p:txBody>
          <a:bodyPr lIns="0" tIns="0" rIns="0" bIns="0"/>
          <a:lstStyle>
            <a:lvl1pPr>
              <a:defRPr sz="1150" b="0" i="0">
                <a:solidFill>
                  <a:srgbClr val="324E63"/>
                </a:solidFill>
                <a:latin typeface="Exo 2 Light"/>
                <a:cs typeface="Exo 2 Light"/>
              </a:defRPr>
            </a:lvl1p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5" name="Holder 5"/>
          <p:cNvSpPr>
            <a:spLocks noGrp="1"/>
          </p:cNvSpPr>
          <p:nvPr>
            <p:ph type="sldNum" sz="quarter" idx="7"/>
          </p:nvPr>
        </p:nvSpPr>
        <p:spPr/>
        <p:txBody>
          <a:bodyPr lIns="0" tIns="0" rIns="0" bIns="0"/>
          <a:lstStyle>
            <a:lvl1pPr>
              <a:defRPr sz="950" b="0" i="0">
                <a:solidFill>
                  <a:srgbClr val="324E63"/>
                </a:solidFill>
                <a:latin typeface="Exo 2"/>
                <a:cs typeface="Exo 2"/>
              </a:defRPr>
            </a:lvl1pPr>
          </a:lstStyle>
          <a:p>
            <a:pPr marL="113664">
              <a:lnSpc>
                <a:spcPct val="100000"/>
              </a:lnSpc>
              <a:spcBef>
                <a:spcPts val="135"/>
              </a:spcBef>
            </a:pPr>
            <a:fld id="{81D60167-4931-47E6-BA6A-407CBD079E47}" type="slidenum">
              <a:rPr spc="-50" dirty="0"/>
              <a:t>‹#›</a:t>
            </a:fld>
            <a:endParaRPr spc="-5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8CC696"/>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20104100" cy="11308556"/>
          </a:xfrm>
          <a:prstGeom prst="rect">
            <a:avLst/>
          </a:prstGeom>
        </p:spPr>
      </p:pic>
      <p:sp>
        <p:nvSpPr>
          <p:cNvPr id="2" name="Holder 2"/>
          <p:cNvSpPr>
            <a:spLocks noGrp="1"/>
          </p:cNvSpPr>
          <p:nvPr>
            <p:ph type="ftr" sz="quarter" idx="5"/>
          </p:nvPr>
        </p:nvSpPr>
        <p:spPr/>
        <p:txBody>
          <a:bodyPr lIns="0" tIns="0" rIns="0" bIns="0"/>
          <a:lstStyle>
            <a:lvl1pPr>
              <a:defRPr sz="1150" b="0" i="0">
                <a:solidFill>
                  <a:srgbClr val="324E63"/>
                </a:solidFill>
                <a:latin typeface="Exo 2 Light"/>
                <a:cs typeface="Exo 2 Light"/>
              </a:defRPr>
            </a:lvl1p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4" name="Holder 4"/>
          <p:cNvSpPr>
            <a:spLocks noGrp="1"/>
          </p:cNvSpPr>
          <p:nvPr>
            <p:ph type="sldNum" sz="quarter" idx="7"/>
          </p:nvPr>
        </p:nvSpPr>
        <p:spPr/>
        <p:txBody>
          <a:bodyPr lIns="0" tIns="0" rIns="0" bIns="0"/>
          <a:lstStyle>
            <a:lvl1pPr>
              <a:defRPr sz="950" b="0" i="0">
                <a:solidFill>
                  <a:srgbClr val="324E63"/>
                </a:solidFill>
                <a:latin typeface="Exo 2"/>
                <a:cs typeface="Exo 2"/>
              </a:defRPr>
            </a:lvl1pPr>
          </a:lstStyle>
          <a:p>
            <a:pPr marL="113664">
              <a:lnSpc>
                <a:spcPct val="100000"/>
              </a:lnSpc>
              <a:spcBef>
                <a:spcPts val="135"/>
              </a:spcBef>
            </a:pPr>
            <a:fld id="{81D60167-4931-47E6-BA6A-407CBD079E47}" type="slidenum">
              <a:rPr spc="-50" dirty="0"/>
              <a:t>‹#›</a:t>
            </a:fld>
            <a:endParaRPr spc="-5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616B"/>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20104100" cy="11308556"/>
          </a:xfrm>
          <a:prstGeom prst="rect">
            <a:avLst/>
          </a:prstGeom>
        </p:spPr>
      </p:pic>
      <p:pic>
        <p:nvPicPr>
          <p:cNvPr id="17" name="bg object 17"/>
          <p:cNvPicPr/>
          <p:nvPr/>
        </p:nvPicPr>
        <p:blipFill>
          <a:blip r:embed="rId8" cstate="print"/>
          <a:stretch>
            <a:fillRect/>
          </a:stretch>
        </p:blipFill>
        <p:spPr>
          <a:xfrm>
            <a:off x="1057559" y="10533709"/>
            <a:ext cx="172290" cy="137090"/>
          </a:xfrm>
          <a:prstGeom prst="rect">
            <a:avLst/>
          </a:prstGeom>
        </p:spPr>
      </p:pic>
      <p:sp>
        <p:nvSpPr>
          <p:cNvPr id="18" name="bg object 18"/>
          <p:cNvSpPr/>
          <p:nvPr/>
        </p:nvSpPr>
        <p:spPr>
          <a:xfrm>
            <a:off x="2103704" y="10536104"/>
            <a:ext cx="137160" cy="133350"/>
          </a:xfrm>
          <a:custGeom>
            <a:avLst/>
            <a:gdLst/>
            <a:ahLst/>
            <a:cxnLst/>
            <a:rect l="l" t="t" r="r" b="b"/>
            <a:pathLst>
              <a:path w="137160" h="133350">
                <a:moveTo>
                  <a:pt x="137058" y="104140"/>
                </a:moveTo>
                <a:lnTo>
                  <a:pt x="33832" y="104140"/>
                </a:lnTo>
                <a:lnTo>
                  <a:pt x="33832" y="0"/>
                </a:lnTo>
                <a:lnTo>
                  <a:pt x="0" y="0"/>
                </a:lnTo>
                <a:lnTo>
                  <a:pt x="0" y="104140"/>
                </a:lnTo>
                <a:lnTo>
                  <a:pt x="0" y="132080"/>
                </a:lnTo>
                <a:lnTo>
                  <a:pt x="736" y="132080"/>
                </a:lnTo>
                <a:lnTo>
                  <a:pt x="736" y="133350"/>
                </a:lnTo>
                <a:lnTo>
                  <a:pt x="134264" y="133350"/>
                </a:lnTo>
                <a:lnTo>
                  <a:pt x="134264" y="132080"/>
                </a:lnTo>
                <a:lnTo>
                  <a:pt x="137058" y="132080"/>
                </a:lnTo>
                <a:lnTo>
                  <a:pt x="137058" y="104140"/>
                </a:lnTo>
                <a:close/>
              </a:path>
            </a:pathLst>
          </a:custGeom>
          <a:solidFill>
            <a:srgbClr val="8CC696"/>
          </a:solidFill>
        </p:spPr>
        <p:txBody>
          <a:bodyPr wrap="square" lIns="0" tIns="0" rIns="0" bIns="0" rtlCol="0"/>
          <a:lstStyle/>
          <a:p>
            <a:endParaRPr/>
          </a:p>
        </p:txBody>
      </p:sp>
      <p:pic>
        <p:nvPicPr>
          <p:cNvPr id="19" name="bg object 19"/>
          <p:cNvPicPr/>
          <p:nvPr/>
        </p:nvPicPr>
        <p:blipFill>
          <a:blip r:embed="rId9" cstate="print"/>
          <a:stretch>
            <a:fillRect/>
          </a:stretch>
        </p:blipFill>
        <p:spPr>
          <a:xfrm>
            <a:off x="1510994" y="10536411"/>
            <a:ext cx="171136" cy="132236"/>
          </a:xfrm>
          <a:prstGeom prst="rect">
            <a:avLst/>
          </a:prstGeom>
        </p:spPr>
      </p:pic>
      <p:sp>
        <p:nvSpPr>
          <p:cNvPr id="20" name="bg object 20"/>
          <p:cNvSpPr/>
          <p:nvPr/>
        </p:nvSpPr>
        <p:spPr>
          <a:xfrm>
            <a:off x="1300302" y="10536396"/>
            <a:ext cx="140970" cy="133350"/>
          </a:xfrm>
          <a:custGeom>
            <a:avLst/>
            <a:gdLst/>
            <a:ahLst/>
            <a:cxnLst/>
            <a:rect l="l" t="t" r="r" b="b"/>
            <a:pathLst>
              <a:path w="140969" h="133350">
                <a:moveTo>
                  <a:pt x="140677" y="0"/>
                </a:moveTo>
                <a:lnTo>
                  <a:pt x="127" y="0"/>
                </a:lnTo>
                <a:lnTo>
                  <a:pt x="127" y="26670"/>
                </a:lnTo>
                <a:lnTo>
                  <a:pt x="88" y="53340"/>
                </a:lnTo>
                <a:lnTo>
                  <a:pt x="63" y="78740"/>
                </a:lnTo>
                <a:lnTo>
                  <a:pt x="25" y="105410"/>
                </a:lnTo>
                <a:lnTo>
                  <a:pt x="0" y="132080"/>
                </a:lnTo>
                <a:lnTo>
                  <a:pt x="1600" y="132080"/>
                </a:lnTo>
                <a:lnTo>
                  <a:pt x="1600" y="133350"/>
                </a:lnTo>
                <a:lnTo>
                  <a:pt x="56921" y="133350"/>
                </a:lnTo>
                <a:lnTo>
                  <a:pt x="56921" y="132080"/>
                </a:lnTo>
                <a:lnTo>
                  <a:pt x="140614" y="132080"/>
                </a:lnTo>
                <a:lnTo>
                  <a:pt x="140614" y="105410"/>
                </a:lnTo>
                <a:lnTo>
                  <a:pt x="35026" y="105410"/>
                </a:lnTo>
                <a:lnTo>
                  <a:pt x="35026" y="78740"/>
                </a:lnTo>
                <a:lnTo>
                  <a:pt x="136842" y="78740"/>
                </a:lnTo>
                <a:lnTo>
                  <a:pt x="136842" y="53340"/>
                </a:lnTo>
                <a:lnTo>
                  <a:pt x="34836" y="53340"/>
                </a:lnTo>
                <a:lnTo>
                  <a:pt x="34836" y="26670"/>
                </a:lnTo>
                <a:lnTo>
                  <a:pt x="140677" y="26670"/>
                </a:lnTo>
                <a:lnTo>
                  <a:pt x="140677" y="0"/>
                </a:lnTo>
                <a:close/>
              </a:path>
            </a:pathLst>
          </a:custGeom>
          <a:solidFill>
            <a:srgbClr val="8CC696"/>
          </a:solidFill>
        </p:spPr>
        <p:txBody>
          <a:bodyPr wrap="square" lIns="0" tIns="0" rIns="0" bIns="0" rtlCol="0"/>
          <a:lstStyle/>
          <a:p>
            <a:endParaRPr/>
          </a:p>
        </p:txBody>
      </p:sp>
      <p:pic>
        <p:nvPicPr>
          <p:cNvPr id="21" name="bg object 21"/>
          <p:cNvPicPr/>
          <p:nvPr/>
        </p:nvPicPr>
        <p:blipFill>
          <a:blip r:embed="rId10" cstate="print"/>
          <a:stretch>
            <a:fillRect/>
          </a:stretch>
        </p:blipFill>
        <p:spPr>
          <a:xfrm>
            <a:off x="1854536" y="10535884"/>
            <a:ext cx="183198" cy="133336"/>
          </a:xfrm>
          <a:prstGeom prst="rect">
            <a:avLst/>
          </a:prstGeom>
        </p:spPr>
      </p:pic>
      <p:sp>
        <p:nvSpPr>
          <p:cNvPr id="22" name="bg object 22"/>
          <p:cNvSpPr/>
          <p:nvPr/>
        </p:nvSpPr>
        <p:spPr>
          <a:xfrm>
            <a:off x="1754805" y="10536506"/>
            <a:ext cx="34290" cy="132715"/>
          </a:xfrm>
          <a:custGeom>
            <a:avLst/>
            <a:gdLst/>
            <a:ahLst/>
            <a:cxnLst/>
            <a:rect l="l" t="t" r="r" b="b"/>
            <a:pathLst>
              <a:path w="34289" h="132715">
                <a:moveTo>
                  <a:pt x="33988" y="0"/>
                </a:moveTo>
                <a:lnTo>
                  <a:pt x="0" y="0"/>
                </a:lnTo>
                <a:lnTo>
                  <a:pt x="0" y="132111"/>
                </a:lnTo>
                <a:lnTo>
                  <a:pt x="33988" y="132111"/>
                </a:lnTo>
                <a:lnTo>
                  <a:pt x="33988" y="0"/>
                </a:lnTo>
                <a:close/>
              </a:path>
            </a:pathLst>
          </a:custGeom>
          <a:solidFill>
            <a:srgbClr val="8CC696"/>
          </a:solidFill>
        </p:spPr>
        <p:txBody>
          <a:bodyPr wrap="square" lIns="0" tIns="0" rIns="0" bIns="0" rtlCol="0"/>
          <a:lstStyle/>
          <a:p>
            <a:endParaRPr/>
          </a:p>
        </p:txBody>
      </p:sp>
      <p:sp>
        <p:nvSpPr>
          <p:cNvPr id="23" name="bg object 23"/>
          <p:cNvSpPr/>
          <p:nvPr/>
        </p:nvSpPr>
        <p:spPr>
          <a:xfrm>
            <a:off x="2500447" y="10623226"/>
            <a:ext cx="5935345" cy="0"/>
          </a:xfrm>
          <a:custGeom>
            <a:avLst/>
            <a:gdLst/>
            <a:ahLst/>
            <a:cxnLst/>
            <a:rect l="l" t="t" r="r" b="b"/>
            <a:pathLst>
              <a:path w="5935345">
                <a:moveTo>
                  <a:pt x="0" y="0"/>
                </a:moveTo>
                <a:lnTo>
                  <a:pt x="5934897" y="0"/>
                </a:lnTo>
              </a:path>
            </a:pathLst>
          </a:custGeom>
          <a:ln w="4188">
            <a:solidFill>
              <a:srgbClr val="324E63"/>
            </a:solidFill>
            <a:prstDash val="dot"/>
          </a:ln>
        </p:spPr>
        <p:txBody>
          <a:bodyPr wrap="square" lIns="0" tIns="0" rIns="0" bIns="0" rtlCol="0"/>
          <a:lstStyle/>
          <a:p>
            <a:endParaRPr/>
          </a:p>
        </p:txBody>
      </p:sp>
      <p:sp>
        <p:nvSpPr>
          <p:cNvPr id="24" name="bg object 24"/>
          <p:cNvSpPr/>
          <p:nvPr/>
        </p:nvSpPr>
        <p:spPr>
          <a:xfrm>
            <a:off x="2489974" y="10621143"/>
            <a:ext cx="5951855" cy="4445"/>
          </a:xfrm>
          <a:custGeom>
            <a:avLst/>
            <a:gdLst/>
            <a:ahLst/>
            <a:cxnLst/>
            <a:rect l="l" t="t" r="r" b="b"/>
            <a:pathLst>
              <a:path w="5951855" h="4445">
                <a:moveTo>
                  <a:pt x="4178" y="2095"/>
                </a:moveTo>
                <a:lnTo>
                  <a:pt x="3568" y="609"/>
                </a:lnTo>
                <a:lnTo>
                  <a:pt x="2095" y="0"/>
                </a:lnTo>
                <a:lnTo>
                  <a:pt x="609" y="609"/>
                </a:lnTo>
                <a:lnTo>
                  <a:pt x="0" y="2095"/>
                </a:lnTo>
                <a:lnTo>
                  <a:pt x="609" y="3568"/>
                </a:lnTo>
                <a:lnTo>
                  <a:pt x="2095" y="4178"/>
                </a:lnTo>
                <a:lnTo>
                  <a:pt x="3568" y="3568"/>
                </a:lnTo>
                <a:lnTo>
                  <a:pt x="4178" y="2095"/>
                </a:lnTo>
                <a:close/>
              </a:path>
              <a:path w="5951855" h="4445">
                <a:moveTo>
                  <a:pt x="5951652" y="2095"/>
                </a:moveTo>
                <a:lnTo>
                  <a:pt x="5951029" y="609"/>
                </a:lnTo>
                <a:lnTo>
                  <a:pt x="5949556" y="0"/>
                </a:lnTo>
                <a:lnTo>
                  <a:pt x="5948070" y="609"/>
                </a:lnTo>
                <a:lnTo>
                  <a:pt x="5947461" y="2095"/>
                </a:lnTo>
                <a:lnTo>
                  <a:pt x="5948070" y="3568"/>
                </a:lnTo>
                <a:lnTo>
                  <a:pt x="5949556" y="4178"/>
                </a:lnTo>
                <a:lnTo>
                  <a:pt x="5951029" y="3568"/>
                </a:lnTo>
                <a:lnTo>
                  <a:pt x="5951652" y="2095"/>
                </a:lnTo>
                <a:close/>
              </a:path>
            </a:pathLst>
          </a:custGeom>
          <a:solidFill>
            <a:srgbClr val="324E63"/>
          </a:solidFill>
        </p:spPr>
        <p:txBody>
          <a:bodyPr wrap="square" lIns="0" tIns="0" rIns="0" bIns="0" rtlCol="0"/>
          <a:lstStyle/>
          <a:p>
            <a:endParaRPr/>
          </a:p>
        </p:txBody>
      </p:sp>
      <p:sp>
        <p:nvSpPr>
          <p:cNvPr id="25" name="bg object 25"/>
          <p:cNvSpPr/>
          <p:nvPr/>
        </p:nvSpPr>
        <p:spPr>
          <a:xfrm>
            <a:off x="12761915" y="10623226"/>
            <a:ext cx="5935345" cy="0"/>
          </a:xfrm>
          <a:custGeom>
            <a:avLst/>
            <a:gdLst/>
            <a:ahLst/>
            <a:cxnLst/>
            <a:rect l="l" t="t" r="r" b="b"/>
            <a:pathLst>
              <a:path w="5935344">
                <a:moveTo>
                  <a:pt x="0" y="0"/>
                </a:moveTo>
                <a:lnTo>
                  <a:pt x="5934897" y="0"/>
                </a:lnTo>
              </a:path>
            </a:pathLst>
          </a:custGeom>
          <a:ln w="4188">
            <a:solidFill>
              <a:srgbClr val="324E63"/>
            </a:solidFill>
            <a:prstDash val="dot"/>
          </a:ln>
        </p:spPr>
        <p:txBody>
          <a:bodyPr wrap="square" lIns="0" tIns="0" rIns="0" bIns="0" rtlCol="0"/>
          <a:lstStyle/>
          <a:p>
            <a:endParaRPr/>
          </a:p>
        </p:txBody>
      </p:sp>
      <p:sp>
        <p:nvSpPr>
          <p:cNvPr id="26" name="bg object 26"/>
          <p:cNvSpPr/>
          <p:nvPr/>
        </p:nvSpPr>
        <p:spPr>
          <a:xfrm>
            <a:off x="12751435" y="10621143"/>
            <a:ext cx="5951855" cy="4445"/>
          </a:xfrm>
          <a:custGeom>
            <a:avLst/>
            <a:gdLst/>
            <a:ahLst/>
            <a:cxnLst/>
            <a:rect l="l" t="t" r="r" b="b"/>
            <a:pathLst>
              <a:path w="5951855" h="4445">
                <a:moveTo>
                  <a:pt x="4191" y="2095"/>
                </a:moveTo>
                <a:lnTo>
                  <a:pt x="3581" y="609"/>
                </a:lnTo>
                <a:lnTo>
                  <a:pt x="2095" y="0"/>
                </a:lnTo>
                <a:lnTo>
                  <a:pt x="622" y="609"/>
                </a:lnTo>
                <a:lnTo>
                  <a:pt x="0" y="2095"/>
                </a:lnTo>
                <a:lnTo>
                  <a:pt x="622" y="3568"/>
                </a:lnTo>
                <a:lnTo>
                  <a:pt x="2095" y="4178"/>
                </a:lnTo>
                <a:lnTo>
                  <a:pt x="3581" y="3568"/>
                </a:lnTo>
                <a:lnTo>
                  <a:pt x="4191" y="2095"/>
                </a:lnTo>
                <a:close/>
              </a:path>
              <a:path w="5951855" h="4445">
                <a:moveTo>
                  <a:pt x="5951652" y="2095"/>
                </a:moveTo>
                <a:lnTo>
                  <a:pt x="5951042" y="609"/>
                </a:lnTo>
                <a:lnTo>
                  <a:pt x="5949556" y="0"/>
                </a:lnTo>
                <a:lnTo>
                  <a:pt x="5948083" y="609"/>
                </a:lnTo>
                <a:lnTo>
                  <a:pt x="5947461" y="2095"/>
                </a:lnTo>
                <a:lnTo>
                  <a:pt x="5948083" y="3568"/>
                </a:lnTo>
                <a:lnTo>
                  <a:pt x="5949556" y="4178"/>
                </a:lnTo>
                <a:lnTo>
                  <a:pt x="5951042" y="3568"/>
                </a:lnTo>
                <a:lnTo>
                  <a:pt x="5951652" y="2095"/>
                </a:lnTo>
                <a:close/>
              </a:path>
            </a:pathLst>
          </a:custGeom>
          <a:solidFill>
            <a:srgbClr val="324E63"/>
          </a:solidFill>
        </p:spPr>
        <p:txBody>
          <a:bodyPr wrap="square" lIns="0" tIns="0" rIns="0" bIns="0" rtlCol="0"/>
          <a:lstStyle/>
          <a:p>
            <a:endParaRPr/>
          </a:p>
        </p:txBody>
      </p:sp>
      <p:sp>
        <p:nvSpPr>
          <p:cNvPr id="2" name="Holder 2"/>
          <p:cNvSpPr>
            <a:spLocks noGrp="1"/>
          </p:cNvSpPr>
          <p:nvPr>
            <p:ph type="title"/>
          </p:nvPr>
        </p:nvSpPr>
        <p:spPr>
          <a:xfrm>
            <a:off x="1023917" y="845910"/>
            <a:ext cx="16165138" cy="779780"/>
          </a:xfrm>
          <a:prstGeom prst="rect">
            <a:avLst/>
          </a:prstGeom>
        </p:spPr>
        <p:txBody>
          <a:bodyPr wrap="square" lIns="0" tIns="0" rIns="0" bIns="0">
            <a:spAutoFit/>
          </a:bodyPr>
          <a:lstStyle>
            <a:lvl1pPr>
              <a:defRPr sz="4950" b="1" i="0">
                <a:solidFill>
                  <a:schemeClr val="bg1"/>
                </a:solidFill>
                <a:latin typeface="Exo 2"/>
                <a:cs typeface="Exo 2"/>
              </a:defRPr>
            </a:lvl1pPr>
          </a:lstStyle>
          <a:p>
            <a:endParaRPr/>
          </a:p>
        </p:txBody>
      </p:sp>
      <p:sp>
        <p:nvSpPr>
          <p:cNvPr id="3" name="Holder 3"/>
          <p:cNvSpPr>
            <a:spLocks noGrp="1"/>
          </p:cNvSpPr>
          <p:nvPr>
            <p:ph type="body" idx="1"/>
          </p:nvPr>
        </p:nvSpPr>
        <p:spPr>
          <a:xfrm>
            <a:off x="1034388" y="2265680"/>
            <a:ext cx="9448165" cy="2874010"/>
          </a:xfrm>
          <a:prstGeom prst="rect">
            <a:avLst/>
          </a:prstGeom>
        </p:spPr>
        <p:txBody>
          <a:bodyPr wrap="square" lIns="0" tIns="0" rIns="0" bIns="0">
            <a:spAutoFit/>
          </a:bodyPr>
          <a:lstStyle>
            <a:lvl1pPr>
              <a:defRPr sz="1950" b="1" i="0">
                <a:solidFill>
                  <a:srgbClr val="324E63"/>
                </a:solidFill>
                <a:latin typeface="Exo 2"/>
                <a:cs typeface="Exo 2"/>
              </a:defRPr>
            </a:lvl1pPr>
          </a:lstStyle>
          <a:p>
            <a:endParaRPr/>
          </a:p>
        </p:txBody>
      </p:sp>
      <p:sp>
        <p:nvSpPr>
          <p:cNvPr id="4" name="Holder 4"/>
          <p:cNvSpPr>
            <a:spLocks noGrp="1"/>
          </p:cNvSpPr>
          <p:nvPr>
            <p:ph type="ftr" sz="quarter" idx="5"/>
          </p:nvPr>
        </p:nvSpPr>
        <p:spPr>
          <a:xfrm>
            <a:off x="8717509" y="10510058"/>
            <a:ext cx="3794125" cy="201929"/>
          </a:xfrm>
          <a:prstGeom prst="rect">
            <a:avLst/>
          </a:prstGeom>
        </p:spPr>
        <p:txBody>
          <a:bodyPr wrap="square" lIns="0" tIns="0" rIns="0" bIns="0">
            <a:spAutoFit/>
          </a:bodyPr>
          <a:lstStyle>
            <a:lvl1pPr>
              <a:defRPr sz="1150" b="0" i="0">
                <a:solidFill>
                  <a:srgbClr val="324E63"/>
                </a:solidFill>
                <a:latin typeface="Exo 2 Light"/>
                <a:cs typeface="Exo 2 Light"/>
              </a:defRPr>
            </a:lvl1p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6" name="Holder 6"/>
          <p:cNvSpPr>
            <a:spLocks noGrp="1"/>
          </p:cNvSpPr>
          <p:nvPr>
            <p:ph type="sldNum" sz="quarter" idx="7"/>
          </p:nvPr>
        </p:nvSpPr>
        <p:spPr>
          <a:xfrm>
            <a:off x="18872528" y="10525323"/>
            <a:ext cx="235880" cy="176529"/>
          </a:xfrm>
          <a:prstGeom prst="rect">
            <a:avLst/>
          </a:prstGeom>
        </p:spPr>
        <p:txBody>
          <a:bodyPr wrap="square" lIns="0" tIns="0" rIns="0" bIns="0">
            <a:spAutoFit/>
          </a:bodyPr>
          <a:lstStyle>
            <a:lvl1pPr>
              <a:defRPr sz="950" b="0" i="0">
                <a:solidFill>
                  <a:srgbClr val="324E63"/>
                </a:solidFill>
                <a:latin typeface="Exo 2"/>
                <a:cs typeface="Exo 2"/>
              </a:defRPr>
            </a:lvl1pPr>
          </a:lstStyle>
          <a:p>
            <a:pPr marL="113664">
              <a:lnSpc>
                <a:spcPct val="100000"/>
              </a:lnSpc>
              <a:spcBef>
                <a:spcPts val="135"/>
              </a:spcBef>
            </a:pPr>
            <a:fld id="{81D60167-4931-47E6-BA6A-407CBD079E47}" type="slidenum">
              <a:rPr spc="-50" dirty="0"/>
              <a:t>‹#›</a:t>
            </a:fld>
            <a:endParaRPr spc="-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4805" y="10536506"/>
            <a:ext cx="34290" cy="132715"/>
          </a:xfrm>
          <a:custGeom>
            <a:avLst/>
            <a:gdLst/>
            <a:ahLst/>
            <a:cxnLst/>
            <a:rect l="l" t="t" r="r" b="b"/>
            <a:pathLst>
              <a:path w="34289" h="132715">
                <a:moveTo>
                  <a:pt x="33988" y="0"/>
                </a:moveTo>
                <a:lnTo>
                  <a:pt x="0" y="0"/>
                </a:lnTo>
                <a:lnTo>
                  <a:pt x="0" y="132111"/>
                </a:lnTo>
                <a:lnTo>
                  <a:pt x="33988" y="132111"/>
                </a:lnTo>
                <a:lnTo>
                  <a:pt x="33988" y="0"/>
                </a:lnTo>
                <a:close/>
              </a:path>
            </a:pathLst>
          </a:custGeom>
          <a:solidFill>
            <a:srgbClr val="8CC69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8730209" y="10522758"/>
            <a:ext cx="10327005" cy="176530"/>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10276205" algn="l"/>
              </a:tabLst>
              <a:defRPr/>
            </a:pPr>
            <a:r>
              <a:rPr kumimoji="0" sz="1150" b="0" i="0" u="none" strike="noStrike" kern="0" cap="none" spc="100" normalizeH="0" baseline="0" noProof="0">
                <a:ln>
                  <a:noFill/>
                </a:ln>
                <a:solidFill>
                  <a:srgbClr val="324E63"/>
                </a:solidFill>
                <a:effectLst/>
                <a:uLnTx/>
                <a:uFillTx/>
                <a:latin typeface="Exo 2 Light"/>
                <a:cs typeface="Exo 2 Light"/>
              </a:rPr>
              <a:t>Committed</a:t>
            </a:r>
            <a:r>
              <a:rPr kumimoji="0" sz="1150" b="0" i="0" u="none" strike="noStrike" kern="0" cap="none" spc="225" normalizeH="0" baseline="0" noProof="0">
                <a:ln>
                  <a:noFill/>
                </a:ln>
                <a:solidFill>
                  <a:srgbClr val="324E63"/>
                </a:solidFill>
                <a:effectLst/>
                <a:uLnTx/>
                <a:uFillTx/>
                <a:latin typeface="Exo 2 Light"/>
                <a:cs typeface="Exo 2 Light"/>
              </a:rPr>
              <a:t> </a:t>
            </a:r>
            <a:r>
              <a:rPr kumimoji="0" sz="1150" b="0" i="0" u="none" strike="noStrike" kern="0" cap="none" spc="55" normalizeH="0" baseline="0" noProof="0">
                <a:ln>
                  <a:noFill/>
                </a:ln>
                <a:solidFill>
                  <a:srgbClr val="324E63"/>
                </a:solidFill>
                <a:effectLst/>
                <a:uLnTx/>
                <a:uFillTx/>
                <a:latin typeface="Exo 2 Light"/>
                <a:cs typeface="Exo 2 Light"/>
              </a:rPr>
              <a:t>to</a:t>
            </a:r>
            <a:r>
              <a:rPr kumimoji="0" sz="1150" b="0" i="0" u="none" strike="noStrike" kern="0" cap="none" spc="250" normalizeH="0" baseline="0" noProof="0">
                <a:ln>
                  <a:noFill/>
                </a:ln>
                <a:solidFill>
                  <a:srgbClr val="324E63"/>
                </a:solidFill>
                <a:effectLst/>
                <a:uLnTx/>
                <a:uFillTx/>
                <a:latin typeface="Exo 2 Light"/>
                <a:cs typeface="Exo 2 Light"/>
              </a:rPr>
              <a:t> </a:t>
            </a:r>
            <a:r>
              <a:rPr kumimoji="0" sz="1150" b="0" i="0" u="none" strike="noStrike" kern="0" cap="none" spc="95" normalizeH="0" baseline="0" noProof="0">
                <a:ln>
                  <a:noFill/>
                </a:ln>
                <a:solidFill>
                  <a:srgbClr val="324E63"/>
                </a:solidFill>
                <a:effectLst/>
                <a:uLnTx/>
                <a:uFillTx/>
                <a:latin typeface="Exo 2 Light"/>
                <a:cs typeface="Exo 2 Light"/>
              </a:rPr>
              <a:t>address</a:t>
            </a:r>
            <a:r>
              <a:rPr kumimoji="0" sz="1150" b="0" i="0" u="none" strike="noStrike" kern="0" cap="none" spc="245" normalizeH="0" baseline="0" noProof="0">
                <a:ln>
                  <a:noFill/>
                </a:ln>
                <a:solidFill>
                  <a:srgbClr val="324E63"/>
                </a:solidFill>
                <a:effectLst/>
                <a:uLnTx/>
                <a:uFillTx/>
                <a:latin typeface="Exo 2 Light"/>
                <a:cs typeface="Exo 2 Light"/>
              </a:rPr>
              <a:t> </a:t>
            </a:r>
            <a:r>
              <a:rPr kumimoji="0" sz="1150" b="0" i="0" u="none" strike="noStrike" kern="0" cap="none" spc="95" normalizeH="0" baseline="0" noProof="0">
                <a:ln>
                  <a:noFill/>
                </a:ln>
                <a:solidFill>
                  <a:srgbClr val="324E63"/>
                </a:solidFill>
                <a:effectLst/>
                <a:uLnTx/>
                <a:uFillTx/>
                <a:latin typeface="Exo 2 Light"/>
                <a:cs typeface="Exo 2 Light"/>
              </a:rPr>
              <a:t>complex</a:t>
            </a:r>
            <a:r>
              <a:rPr kumimoji="0" sz="1150" b="0" i="0" u="none" strike="noStrike" kern="0" cap="none" spc="250" normalizeH="0" baseline="0" noProof="0">
                <a:ln>
                  <a:noFill/>
                </a:ln>
                <a:solidFill>
                  <a:srgbClr val="324E63"/>
                </a:solidFill>
                <a:effectLst/>
                <a:uLnTx/>
                <a:uFillTx/>
                <a:latin typeface="Exo 2 Light"/>
                <a:cs typeface="Exo 2 Light"/>
              </a:rPr>
              <a:t> </a:t>
            </a:r>
            <a:r>
              <a:rPr kumimoji="0" sz="1150" b="0" i="0" u="none" strike="noStrike" kern="0" cap="none" spc="100" normalizeH="0" baseline="0" noProof="0">
                <a:ln>
                  <a:noFill/>
                </a:ln>
                <a:solidFill>
                  <a:srgbClr val="324E63"/>
                </a:solidFill>
                <a:effectLst/>
                <a:uLnTx/>
                <a:uFillTx/>
                <a:latin typeface="Exo 2 Light"/>
                <a:cs typeface="Exo 2 Light"/>
              </a:rPr>
              <a:t>scientific</a:t>
            </a:r>
            <a:r>
              <a:rPr kumimoji="0" sz="1150" b="0" i="0" u="none" strike="noStrike" kern="0" cap="none" spc="250" normalizeH="0" baseline="0" noProof="0">
                <a:ln>
                  <a:noFill/>
                </a:ln>
                <a:solidFill>
                  <a:srgbClr val="324E63"/>
                </a:solidFill>
                <a:effectLst/>
                <a:uLnTx/>
                <a:uFillTx/>
                <a:latin typeface="Exo 2 Light"/>
                <a:cs typeface="Exo 2 Light"/>
              </a:rPr>
              <a:t> </a:t>
            </a:r>
            <a:r>
              <a:rPr kumimoji="0" sz="1150" b="0" i="0" u="none" strike="noStrike" kern="0" cap="none" spc="80" normalizeH="0" baseline="0" noProof="0">
                <a:ln>
                  <a:noFill/>
                </a:ln>
                <a:solidFill>
                  <a:srgbClr val="324E63"/>
                </a:solidFill>
                <a:effectLst/>
                <a:uLnTx/>
                <a:uFillTx/>
                <a:latin typeface="Exo 2 Light"/>
                <a:cs typeface="Exo 2 Light"/>
              </a:rPr>
              <a:t>needs</a:t>
            </a:r>
            <a:r>
              <a:rPr kumimoji="0" sz="1150" b="0" i="0" u="none" strike="noStrike" kern="0" cap="none" spc="0" normalizeH="0" baseline="0" noProof="0">
                <a:ln>
                  <a:noFill/>
                </a:ln>
                <a:solidFill>
                  <a:srgbClr val="324E63"/>
                </a:solidFill>
                <a:effectLst/>
                <a:uLnTx/>
                <a:uFillTx/>
                <a:latin typeface="Exo 2 Light"/>
                <a:cs typeface="Exo 2 Light"/>
              </a:rPr>
              <a:t>	</a:t>
            </a:r>
            <a:r>
              <a:rPr kumimoji="0" sz="1425" b="0" i="0" u="none" strike="noStrike" kern="0" cap="none" spc="-75" normalizeH="0" baseline="2923" noProof="0">
                <a:ln>
                  <a:noFill/>
                </a:ln>
                <a:solidFill>
                  <a:srgbClr val="324E63"/>
                </a:solidFill>
                <a:effectLst/>
                <a:uLnTx/>
                <a:uFillTx/>
                <a:latin typeface="Exo 2"/>
                <a:cs typeface="Exo 2"/>
              </a:rPr>
              <a:t>1</a:t>
            </a:r>
            <a:endParaRPr kumimoji="0" sz="1425" b="0" i="0" u="none" strike="noStrike" kern="0" cap="none" spc="0" normalizeH="0" baseline="2923" noProof="0">
              <a:ln>
                <a:noFill/>
              </a:ln>
              <a:solidFill>
                <a:sysClr val="windowText" lastClr="000000"/>
              </a:solidFill>
              <a:effectLst/>
              <a:uLnTx/>
              <a:uFillTx/>
              <a:latin typeface="Exo 2"/>
              <a:cs typeface="Exo 2"/>
            </a:endParaRPr>
          </a:p>
        </p:txBody>
      </p:sp>
      <p:grpSp>
        <p:nvGrpSpPr>
          <p:cNvPr id="4" name="object 4"/>
          <p:cNvGrpSpPr/>
          <p:nvPr/>
        </p:nvGrpSpPr>
        <p:grpSpPr>
          <a:xfrm>
            <a:off x="2489976" y="10621132"/>
            <a:ext cx="5951855" cy="4445"/>
            <a:chOff x="2489976" y="10621132"/>
            <a:chExt cx="5951855" cy="4445"/>
          </a:xfrm>
        </p:grpSpPr>
        <p:sp>
          <p:nvSpPr>
            <p:cNvPr id="5" name="object 5"/>
            <p:cNvSpPr/>
            <p:nvPr/>
          </p:nvSpPr>
          <p:spPr>
            <a:xfrm>
              <a:off x="2500447" y="10623226"/>
              <a:ext cx="5935345" cy="0"/>
            </a:xfrm>
            <a:custGeom>
              <a:avLst/>
              <a:gdLst/>
              <a:ahLst/>
              <a:cxnLst/>
              <a:rect l="l" t="t" r="r" b="b"/>
              <a:pathLst>
                <a:path w="5935345">
                  <a:moveTo>
                    <a:pt x="0" y="0"/>
                  </a:moveTo>
                  <a:lnTo>
                    <a:pt x="5934897" y="0"/>
                  </a:lnTo>
                </a:path>
              </a:pathLst>
            </a:custGeom>
            <a:ln w="4188">
              <a:solidFill>
                <a:srgbClr val="324E63"/>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2489974" y="10621143"/>
              <a:ext cx="5951855" cy="4445"/>
            </a:xfrm>
            <a:custGeom>
              <a:avLst/>
              <a:gdLst/>
              <a:ahLst/>
              <a:cxnLst/>
              <a:rect l="l" t="t" r="r" b="b"/>
              <a:pathLst>
                <a:path w="5951855" h="4445">
                  <a:moveTo>
                    <a:pt x="4178" y="2095"/>
                  </a:moveTo>
                  <a:lnTo>
                    <a:pt x="3568" y="609"/>
                  </a:lnTo>
                  <a:lnTo>
                    <a:pt x="2095" y="0"/>
                  </a:lnTo>
                  <a:lnTo>
                    <a:pt x="609" y="609"/>
                  </a:lnTo>
                  <a:lnTo>
                    <a:pt x="0" y="2095"/>
                  </a:lnTo>
                  <a:lnTo>
                    <a:pt x="609" y="3568"/>
                  </a:lnTo>
                  <a:lnTo>
                    <a:pt x="2095" y="4178"/>
                  </a:lnTo>
                  <a:lnTo>
                    <a:pt x="3568" y="3568"/>
                  </a:lnTo>
                  <a:lnTo>
                    <a:pt x="4178" y="2095"/>
                  </a:lnTo>
                  <a:close/>
                </a:path>
                <a:path w="5951855" h="4445">
                  <a:moveTo>
                    <a:pt x="5951652" y="2095"/>
                  </a:moveTo>
                  <a:lnTo>
                    <a:pt x="5951029" y="609"/>
                  </a:lnTo>
                  <a:lnTo>
                    <a:pt x="5949556" y="0"/>
                  </a:lnTo>
                  <a:lnTo>
                    <a:pt x="5948070" y="609"/>
                  </a:lnTo>
                  <a:lnTo>
                    <a:pt x="5947461" y="2095"/>
                  </a:lnTo>
                  <a:lnTo>
                    <a:pt x="5948070" y="3568"/>
                  </a:lnTo>
                  <a:lnTo>
                    <a:pt x="5949556" y="4178"/>
                  </a:lnTo>
                  <a:lnTo>
                    <a:pt x="5951029" y="3568"/>
                  </a:lnTo>
                  <a:lnTo>
                    <a:pt x="5951652" y="2095"/>
                  </a:lnTo>
                  <a:close/>
                </a:path>
              </a:pathLst>
            </a:custGeom>
            <a:solidFill>
              <a:srgbClr val="324E6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 name="object 7"/>
          <p:cNvGrpSpPr/>
          <p:nvPr/>
        </p:nvGrpSpPr>
        <p:grpSpPr>
          <a:xfrm>
            <a:off x="0" y="0"/>
            <a:ext cx="20104100" cy="11308556"/>
            <a:chOff x="0" y="0"/>
            <a:chExt cx="20104100" cy="11308556"/>
          </a:xfrm>
          <a:solidFill>
            <a:srgbClr val="3E6256"/>
          </a:solidFill>
        </p:grpSpPr>
        <p:sp>
          <p:nvSpPr>
            <p:cNvPr id="8" name="object 8"/>
            <p:cNvSpPr/>
            <p:nvPr/>
          </p:nvSpPr>
          <p:spPr>
            <a:xfrm>
              <a:off x="12761914" y="10623225"/>
              <a:ext cx="5935345" cy="0"/>
            </a:xfrm>
            <a:custGeom>
              <a:avLst/>
              <a:gdLst/>
              <a:ahLst/>
              <a:cxnLst/>
              <a:rect l="l" t="t" r="r" b="b"/>
              <a:pathLst>
                <a:path w="5935344">
                  <a:moveTo>
                    <a:pt x="0" y="0"/>
                  </a:moveTo>
                  <a:lnTo>
                    <a:pt x="5934897" y="0"/>
                  </a:lnTo>
                </a:path>
              </a:pathLst>
            </a:custGeom>
            <a:grpFill/>
            <a:ln w="4188">
              <a:solidFill>
                <a:srgbClr val="324E63"/>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12751435" y="10621143"/>
              <a:ext cx="5951855" cy="4445"/>
            </a:xfrm>
            <a:custGeom>
              <a:avLst/>
              <a:gdLst/>
              <a:ahLst/>
              <a:cxnLst/>
              <a:rect l="l" t="t" r="r" b="b"/>
              <a:pathLst>
                <a:path w="5951855" h="4445">
                  <a:moveTo>
                    <a:pt x="4191" y="2095"/>
                  </a:moveTo>
                  <a:lnTo>
                    <a:pt x="3581" y="609"/>
                  </a:lnTo>
                  <a:lnTo>
                    <a:pt x="2095" y="0"/>
                  </a:lnTo>
                  <a:lnTo>
                    <a:pt x="622" y="609"/>
                  </a:lnTo>
                  <a:lnTo>
                    <a:pt x="0" y="2095"/>
                  </a:lnTo>
                  <a:lnTo>
                    <a:pt x="622" y="3568"/>
                  </a:lnTo>
                  <a:lnTo>
                    <a:pt x="2095" y="4178"/>
                  </a:lnTo>
                  <a:lnTo>
                    <a:pt x="3581" y="3568"/>
                  </a:lnTo>
                  <a:lnTo>
                    <a:pt x="4191" y="2095"/>
                  </a:lnTo>
                  <a:close/>
                </a:path>
                <a:path w="5951855" h="4445">
                  <a:moveTo>
                    <a:pt x="5951652" y="2095"/>
                  </a:moveTo>
                  <a:lnTo>
                    <a:pt x="5951042" y="609"/>
                  </a:lnTo>
                  <a:lnTo>
                    <a:pt x="5949556" y="0"/>
                  </a:lnTo>
                  <a:lnTo>
                    <a:pt x="5948083" y="609"/>
                  </a:lnTo>
                  <a:lnTo>
                    <a:pt x="5947461" y="2095"/>
                  </a:lnTo>
                  <a:lnTo>
                    <a:pt x="5948083" y="3568"/>
                  </a:lnTo>
                  <a:lnTo>
                    <a:pt x="5949556" y="4178"/>
                  </a:lnTo>
                  <a:lnTo>
                    <a:pt x="5951042" y="3568"/>
                  </a:lnTo>
                  <a:lnTo>
                    <a:pt x="5951652" y="2095"/>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 name="object 10"/>
            <p:cNvPicPr/>
            <p:nvPr/>
          </p:nvPicPr>
          <p:blipFill>
            <a:blip r:embed="rId2" cstate="print"/>
            <a:stretch>
              <a:fillRect/>
            </a:stretch>
          </p:blipFill>
          <p:spPr>
            <a:xfrm>
              <a:off x="0" y="0"/>
              <a:ext cx="20104100" cy="11308556"/>
            </a:xfrm>
            <a:prstGeom prst="rect">
              <a:avLst/>
            </a:prstGeom>
            <a:grpFill/>
          </p:spPr>
        </p:pic>
      </p:grpSp>
      <p:sp>
        <p:nvSpPr>
          <p:cNvPr id="12" name="object 12"/>
          <p:cNvSpPr txBox="1">
            <a:spLocks noGrp="1"/>
          </p:cNvSpPr>
          <p:nvPr>
            <p:ph type="title"/>
          </p:nvPr>
        </p:nvSpPr>
        <p:spPr>
          <a:xfrm>
            <a:off x="2684864" y="6381013"/>
            <a:ext cx="14744065" cy="3708708"/>
          </a:xfrm>
          <a:prstGeom prst="rect">
            <a:avLst/>
          </a:prstGeom>
        </p:spPr>
        <p:txBody>
          <a:bodyPr vert="horz" wrap="square" lIns="0" tIns="15240" rIns="0" bIns="0" rtlCol="0">
            <a:spAutoFit/>
          </a:bodyPr>
          <a:lstStyle/>
          <a:p>
            <a:pPr marL="12700">
              <a:lnSpc>
                <a:spcPct val="100000"/>
              </a:lnSpc>
              <a:spcBef>
                <a:spcPts val="120"/>
              </a:spcBef>
            </a:pPr>
            <a:br>
              <a:rPr lang="sr-Latn-RS" sz="6000" spc="-10" dirty="0"/>
            </a:br>
            <a:r>
              <a:rPr lang="sr-Latn-RS" sz="6000" spc="-10" dirty="0"/>
              <a:t>GLANCE – Specijalizovane usuge i softverska platforma za preciznu medicinu i inovativna istraživanja  pojedinačnih ćelija </a:t>
            </a:r>
            <a:endParaRPr sz="5450" dirty="0">
              <a:latin typeface="Exo 2 Light"/>
              <a:cs typeface="Exo 2 Light"/>
            </a:endParaRPr>
          </a:p>
        </p:txBody>
      </p:sp>
      <p:sp>
        <p:nvSpPr>
          <p:cNvPr id="15" name="object 15"/>
          <p:cNvSpPr/>
          <p:nvPr/>
        </p:nvSpPr>
        <p:spPr>
          <a:xfrm>
            <a:off x="3651745" y="4471079"/>
            <a:ext cx="12936220" cy="1499870"/>
          </a:xfrm>
          <a:custGeom>
            <a:avLst/>
            <a:gdLst/>
            <a:ahLst/>
            <a:cxnLst/>
            <a:rect l="l" t="t" r="r" b="b"/>
            <a:pathLst>
              <a:path w="12936219" h="1499870">
                <a:moveTo>
                  <a:pt x="1889150" y="795096"/>
                </a:moveTo>
                <a:lnTo>
                  <a:pt x="1886356" y="744105"/>
                </a:lnTo>
                <a:lnTo>
                  <a:pt x="1880247" y="691921"/>
                </a:lnTo>
                <a:lnTo>
                  <a:pt x="939660" y="691921"/>
                </a:lnTo>
                <a:lnTo>
                  <a:pt x="939660" y="930148"/>
                </a:lnTo>
                <a:lnTo>
                  <a:pt x="1504010" y="930148"/>
                </a:lnTo>
                <a:lnTo>
                  <a:pt x="1494942" y="978522"/>
                </a:lnTo>
                <a:lnTo>
                  <a:pt x="1477479" y="1020203"/>
                </a:lnTo>
                <a:lnTo>
                  <a:pt x="1452143" y="1054938"/>
                </a:lnTo>
                <a:lnTo>
                  <a:pt x="1419479" y="1082471"/>
                </a:lnTo>
                <a:lnTo>
                  <a:pt x="1380020" y="1102537"/>
                </a:lnTo>
                <a:lnTo>
                  <a:pt x="1328254" y="1121244"/>
                </a:lnTo>
                <a:lnTo>
                  <a:pt x="1275524" y="1138021"/>
                </a:lnTo>
                <a:lnTo>
                  <a:pt x="1222070" y="1152423"/>
                </a:lnTo>
                <a:lnTo>
                  <a:pt x="1168133" y="1163980"/>
                </a:lnTo>
                <a:lnTo>
                  <a:pt x="1113955" y="1172222"/>
                </a:lnTo>
                <a:lnTo>
                  <a:pt x="1062926" y="1177518"/>
                </a:lnTo>
                <a:lnTo>
                  <a:pt x="1011923" y="1181125"/>
                </a:lnTo>
                <a:lnTo>
                  <a:pt x="961009" y="1182776"/>
                </a:lnTo>
                <a:lnTo>
                  <a:pt x="910234" y="1182217"/>
                </a:lnTo>
                <a:lnTo>
                  <a:pt x="859663" y="1179182"/>
                </a:lnTo>
                <a:lnTo>
                  <a:pt x="809358" y="1173416"/>
                </a:lnTo>
                <a:lnTo>
                  <a:pt x="759371" y="1164653"/>
                </a:lnTo>
                <a:lnTo>
                  <a:pt x="709764" y="1152639"/>
                </a:lnTo>
                <a:lnTo>
                  <a:pt x="660603" y="1137107"/>
                </a:lnTo>
                <a:lnTo>
                  <a:pt x="611949" y="1117803"/>
                </a:lnTo>
                <a:lnTo>
                  <a:pt x="564159" y="1093584"/>
                </a:lnTo>
                <a:lnTo>
                  <a:pt x="521423" y="1064996"/>
                </a:lnTo>
                <a:lnTo>
                  <a:pt x="483946" y="1031938"/>
                </a:lnTo>
                <a:lnTo>
                  <a:pt x="451942" y="994321"/>
                </a:lnTo>
                <a:lnTo>
                  <a:pt x="425615" y="952004"/>
                </a:lnTo>
                <a:lnTo>
                  <a:pt x="405180" y="904925"/>
                </a:lnTo>
                <a:lnTo>
                  <a:pt x="390855" y="852944"/>
                </a:lnTo>
                <a:lnTo>
                  <a:pt x="383184" y="804570"/>
                </a:lnTo>
                <a:lnTo>
                  <a:pt x="380225" y="757453"/>
                </a:lnTo>
                <a:lnTo>
                  <a:pt x="381901" y="711796"/>
                </a:lnTo>
                <a:lnTo>
                  <a:pt x="388099" y="667778"/>
                </a:lnTo>
                <a:lnTo>
                  <a:pt x="398741" y="625602"/>
                </a:lnTo>
                <a:lnTo>
                  <a:pt x="413715" y="585457"/>
                </a:lnTo>
                <a:lnTo>
                  <a:pt x="432943" y="547535"/>
                </a:lnTo>
                <a:lnTo>
                  <a:pt x="456323" y="512038"/>
                </a:lnTo>
                <a:lnTo>
                  <a:pt x="483768" y="479171"/>
                </a:lnTo>
                <a:lnTo>
                  <a:pt x="515175" y="449097"/>
                </a:lnTo>
                <a:lnTo>
                  <a:pt x="550468" y="422046"/>
                </a:lnTo>
                <a:lnTo>
                  <a:pt x="589521" y="398183"/>
                </a:lnTo>
                <a:lnTo>
                  <a:pt x="632269" y="377723"/>
                </a:lnTo>
                <a:lnTo>
                  <a:pt x="678611" y="360845"/>
                </a:lnTo>
                <a:lnTo>
                  <a:pt x="728637" y="346595"/>
                </a:lnTo>
                <a:lnTo>
                  <a:pt x="778814" y="334987"/>
                </a:lnTo>
                <a:lnTo>
                  <a:pt x="829106" y="326034"/>
                </a:lnTo>
                <a:lnTo>
                  <a:pt x="879475" y="319747"/>
                </a:lnTo>
                <a:lnTo>
                  <a:pt x="929881" y="316128"/>
                </a:lnTo>
                <a:lnTo>
                  <a:pt x="980287" y="315163"/>
                </a:lnTo>
                <a:lnTo>
                  <a:pt x="1030655" y="316865"/>
                </a:lnTo>
                <a:lnTo>
                  <a:pt x="1080947" y="321246"/>
                </a:lnTo>
                <a:lnTo>
                  <a:pt x="1131112" y="328295"/>
                </a:lnTo>
                <a:lnTo>
                  <a:pt x="1181125" y="338010"/>
                </a:lnTo>
                <a:lnTo>
                  <a:pt x="1230934" y="350405"/>
                </a:lnTo>
                <a:lnTo>
                  <a:pt x="1280515" y="365480"/>
                </a:lnTo>
                <a:lnTo>
                  <a:pt x="1331175" y="387096"/>
                </a:lnTo>
                <a:lnTo>
                  <a:pt x="1379855" y="417131"/>
                </a:lnTo>
                <a:lnTo>
                  <a:pt x="1423403" y="453745"/>
                </a:lnTo>
                <a:lnTo>
                  <a:pt x="1489100" y="530910"/>
                </a:lnTo>
                <a:lnTo>
                  <a:pt x="1521256" y="552754"/>
                </a:lnTo>
                <a:lnTo>
                  <a:pt x="1557515" y="563245"/>
                </a:lnTo>
                <a:lnTo>
                  <a:pt x="1600276" y="564959"/>
                </a:lnTo>
                <a:lnTo>
                  <a:pt x="1656232" y="563473"/>
                </a:lnTo>
                <a:lnTo>
                  <a:pt x="1712163" y="563067"/>
                </a:lnTo>
                <a:lnTo>
                  <a:pt x="1767967" y="563308"/>
                </a:lnTo>
                <a:lnTo>
                  <a:pt x="1823567" y="563778"/>
                </a:lnTo>
                <a:lnTo>
                  <a:pt x="1878888" y="564019"/>
                </a:lnTo>
                <a:lnTo>
                  <a:pt x="1880527" y="549097"/>
                </a:lnTo>
                <a:lnTo>
                  <a:pt x="1881695" y="544880"/>
                </a:lnTo>
                <a:lnTo>
                  <a:pt x="1880489" y="532498"/>
                </a:lnTo>
                <a:lnTo>
                  <a:pt x="1862709" y="464985"/>
                </a:lnTo>
                <a:lnTo>
                  <a:pt x="1844370" y="417144"/>
                </a:lnTo>
                <a:lnTo>
                  <a:pt x="1822577" y="372402"/>
                </a:lnTo>
                <a:lnTo>
                  <a:pt x="1797418" y="330708"/>
                </a:lnTo>
                <a:lnTo>
                  <a:pt x="1769046" y="291985"/>
                </a:lnTo>
                <a:lnTo>
                  <a:pt x="1737575" y="256184"/>
                </a:lnTo>
                <a:lnTo>
                  <a:pt x="1703133" y="223240"/>
                </a:lnTo>
                <a:lnTo>
                  <a:pt x="1665820" y="193078"/>
                </a:lnTo>
                <a:lnTo>
                  <a:pt x="1625790" y="165658"/>
                </a:lnTo>
                <a:lnTo>
                  <a:pt x="1583143" y="140906"/>
                </a:lnTo>
                <a:lnTo>
                  <a:pt x="1538008" y="118757"/>
                </a:lnTo>
                <a:lnTo>
                  <a:pt x="1490522" y="99148"/>
                </a:lnTo>
                <a:lnTo>
                  <a:pt x="1443113" y="82067"/>
                </a:lnTo>
                <a:lnTo>
                  <a:pt x="1395653" y="66611"/>
                </a:lnTo>
                <a:lnTo>
                  <a:pt x="1348130" y="52755"/>
                </a:lnTo>
                <a:lnTo>
                  <a:pt x="1300556" y="40525"/>
                </a:lnTo>
                <a:lnTo>
                  <a:pt x="1252943" y="29908"/>
                </a:lnTo>
                <a:lnTo>
                  <a:pt x="1205293" y="20891"/>
                </a:lnTo>
                <a:lnTo>
                  <a:pt x="1157605" y="13487"/>
                </a:lnTo>
                <a:lnTo>
                  <a:pt x="1109891" y="7708"/>
                </a:lnTo>
                <a:lnTo>
                  <a:pt x="1062164" y="3530"/>
                </a:lnTo>
                <a:lnTo>
                  <a:pt x="1014412" y="965"/>
                </a:lnTo>
                <a:lnTo>
                  <a:pt x="966647" y="0"/>
                </a:lnTo>
                <a:lnTo>
                  <a:pt x="918870" y="660"/>
                </a:lnTo>
                <a:lnTo>
                  <a:pt x="871105" y="2921"/>
                </a:lnTo>
                <a:lnTo>
                  <a:pt x="823341" y="6794"/>
                </a:lnTo>
                <a:lnTo>
                  <a:pt x="775576" y="12280"/>
                </a:lnTo>
                <a:lnTo>
                  <a:pt x="727837" y="19367"/>
                </a:lnTo>
                <a:lnTo>
                  <a:pt x="680110" y="28067"/>
                </a:lnTo>
                <a:lnTo>
                  <a:pt x="632409" y="38379"/>
                </a:lnTo>
                <a:lnTo>
                  <a:pt x="584746" y="50292"/>
                </a:lnTo>
                <a:lnTo>
                  <a:pt x="537108" y="63817"/>
                </a:lnTo>
                <a:lnTo>
                  <a:pt x="489521" y="78943"/>
                </a:lnTo>
                <a:lnTo>
                  <a:pt x="441985" y="95681"/>
                </a:lnTo>
                <a:lnTo>
                  <a:pt x="394779" y="114820"/>
                </a:lnTo>
                <a:lnTo>
                  <a:pt x="350037" y="136499"/>
                </a:lnTo>
                <a:lnTo>
                  <a:pt x="307797" y="160693"/>
                </a:lnTo>
                <a:lnTo>
                  <a:pt x="268097" y="187426"/>
                </a:lnTo>
                <a:lnTo>
                  <a:pt x="230974" y="216687"/>
                </a:lnTo>
                <a:lnTo>
                  <a:pt x="196469" y="248475"/>
                </a:lnTo>
                <a:lnTo>
                  <a:pt x="164630" y="282790"/>
                </a:lnTo>
                <a:lnTo>
                  <a:pt x="135483" y="319620"/>
                </a:lnTo>
                <a:lnTo>
                  <a:pt x="109080" y="358965"/>
                </a:lnTo>
                <a:lnTo>
                  <a:pt x="85458" y="400824"/>
                </a:lnTo>
                <a:lnTo>
                  <a:pt x="64655" y="445211"/>
                </a:lnTo>
                <a:lnTo>
                  <a:pt x="46723" y="492099"/>
                </a:lnTo>
                <a:lnTo>
                  <a:pt x="31673" y="541502"/>
                </a:lnTo>
                <a:lnTo>
                  <a:pt x="22288" y="580923"/>
                </a:lnTo>
                <a:lnTo>
                  <a:pt x="14490" y="620763"/>
                </a:lnTo>
                <a:lnTo>
                  <a:pt x="7366" y="660793"/>
                </a:lnTo>
                <a:lnTo>
                  <a:pt x="0" y="700747"/>
                </a:lnTo>
                <a:lnTo>
                  <a:pt x="0" y="801662"/>
                </a:lnTo>
                <a:lnTo>
                  <a:pt x="5778" y="819518"/>
                </a:lnTo>
                <a:lnTo>
                  <a:pt x="8318" y="828484"/>
                </a:lnTo>
                <a:lnTo>
                  <a:pt x="9842" y="837539"/>
                </a:lnTo>
                <a:lnTo>
                  <a:pt x="16090" y="889520"/>
                </a:lnTo>
                <a:lnTo>
                  <a:pt x="25133" y="939292"/>
                </a:lnTo>
                <a:lnTo>
                  <a:pt x="36982" y="986840"/>
                </a:lnTo>
                <a:lnTo>
                  <a:pt x="51587" y="1032205"/>
                </a:lnTo>
                <a:lnTo>
                  <a:pt x="68935" y="1075397"/>
                </a:lnTo>
                <a:lnTo>
                  <a:pt x="89001" y="1116418"/>
                </a:lnTo>
                <a:lnTo>
                  <a:pt x="111747" y="1155306"/>
                </a:lnTo>
                <a:lnTo>
                  <a:pt x="137172" y="1192072"/>
                </a:lnTo>
                <a:lnTo>
                  <a:pt x="165239" y="1226718"/>
                </a:lnTo>
                <a:lnTo>
                  <a:pt x="195935" y="1259281"/>
                </a:lnTo>
                <a:lnTo>
                  <a:pt x="229209" y="1289761"/>
                </a:lnTo>
                <a:lnTo>
                  <a:pt x="265061" y="1318183"/>
                </a:lnTo>
                <a:lnTo>
                  <a:pt x="303466" y="1344574"/>
                </a:lnTo>
                <a:lnTo>
                  <a:pt x="344398" y="1368933"/>
                </a:lnTo>
                <a:lnTo>
                  <a:pt x="387819" y="1391285"/>
                </a:lnTo>
                <a:lnTo>
                  <a:pt x="433717" y="1411643"/>
                </a:lnTo>
                <a:lnTo>
                  <a:pt x="482066" y="1430032"/>
                </a:lnTo>
                <a:lnTo>
                  <a:pt x="532282" y="1446339"/>
                </a:lnTo>
                <a:lnTo>
                  <a:pt x="582739" y="1460169"/>
                </a:lnTo>
                <a:lnTo>
                  <a:pt x="633437" y="1471663"/>
                </a:lnTo>
                <a:lnTo>
                  <a:pt x="684352" y="1480972"/>
                </a:lnTo>
                <a:lnTo>
                  <a:pt x="735469" y="1488211"/>
                </a:lnTo>
                <a:lnTo>
                  <a:pt x="786765" y="1493545"/>
                </a:lnTo>
                <a:lnTo>
                  <a:pt x="838212" y="1497088"/>
                </a:lnTo>
                <a:lnTo>
                  <a:pt x="889800" y="1498993"/>
                </a:lnTo>
                <a:lnTo>
                  <a:pt x="941527" y="1499400"/>
                </a:lnTo>
                <a:lnTo>
                  <a:pt x="993343" y="1498434"/>
                </a:lnTo>
                <a:lnTo>
                  <a:pt x="1045248" y="1496237"/>
                </a:lnTo>
                <a:lnTo>
                  <a:pt x="1097229" y="1492948"/>
                </a:lnTo>
                <a:lnTo>
                  <a:pt x="1149261" y="1488719"/>
                </a:lnTo>
                <a:lnTo>
                  <a:pt x="1198270" y="1483448"/>
                </a:lnTo>
                <a:lnTo>
                  <a:pt x="1246847" y="1476387"/>
                </a:lnTo>
                <a:lnTo>
                  <a:pt x="1294942" y="1467434"/>
                </a:lnTo>
                <a:lnTo>
                  <a:pt x="1342491" y="1456448"/>
                </a:lnTo>
                <a:lnTo>
                  <a:pt x="1389456" y="1443316"/>
                </a:lnTo>
                <a:lnTo>
                  <a:pt x="1435773" y="1427949"/>
                </a:lnTo>
                <a:lnTo>
                  <a:pt x="1481404" y="1410195"/>
                </a:lnTo>
                <a:lnTo>
                  <a:pt x="1526286" y="1389964"/>
                </a:lnTo>
                <a:lnTo>
                  <a:pt x="1570380" y="1367129"/>
                </a:lnTo>
                <a:lnTo>
                  <a:pt x="1610842" y="1342859"/>
                </a:lnTo>
                <a:lnTo>
                  <a:pt x="1648790" y="1316291"/>
                </a:lnTo>
                <a:lnTo>
                  <a:pt x="1684159" y="1287487"/>
                </a:lnTo>
                <a:lnTo>
                  <a:pt x="1716925" y="1256538"/>
                </a:lnTo>
                <a:lnTo>
                  <a:pt x="1746999" y="1223505"/>
                </a:lnTo>
                <a:lnTo>
                  <a:pt x="1774355" y="1188453"/>
                </a:lnTo>
                <a:lnTo>
                  <a:pt x="1798929" y="1151483"/>
                </a:lnTo>
                <a:lnTo>
                  <a:pt x="1820672" y="1112647"/>
                </a:lnTo>
                <a:lnTo>
                  <a:pt x="1839518" y="1072032"/>
                </a:lnTo>
                <a:lnTo>
                  <a:pt x="1855444" y="1029716"/>
                </a:lnTo>
                <a:lnTo>
                  <a:pt x="1868373" y="985761"/>
                </a:lnTo>
                <a:lnTo>
                  <a:pt x="1878266" y="940244"/>
                </a:lnTo>
                <a:lnTo>
                  <a:pt x="1885061" y="893241"/>
                </a:lnTo>
                <a:lnTo>
                  <a:pt x="1888705" y="844842"/>
                </a:lnTo>
                <a:lnTo>
                  <a:pt x="1889150" y="795096"/>
                </a:lnTo>
                <a:close/>
              </a:path>
              <a:path w="12936219" h="1499870">
                <a:moveTo>
                  <a:pt x="4191965" y="31686"/>
                </a:moveTo>
                <a:lnTo>
                  <a:pt x="2655481" y="31686"/>
                </a:lnTo>
                <a:lnTo>
                  <a:pt x="2655659" y="904989"/>
                </a:lnTo>
                <a:lnTo>
                  <a:pt x="2654096" y="1411706"/>
                </a:lnTo>
                <a:lnTo>
                  <a:pt x="2657678" y="1446923"/>
                </a:lnTo>
                <a:lnTo>
                  <a:pt x="2669883" y="1467954"/>
                </a:lnTo>
                <a:lnTo>
                  <a:pt x="2692196" y="1478114"/>
                </a:lnTo>
                <a:lnTo>
                  <a:pt x="2726080" y="1480667"/>
                </a:lnTo>
                <a:lnTo>
                  <a:pt x="2926308" y="1479994"/>
                </a:lnTo>
                <a:lnTo>
                  <a:pt x="4127716" y="1479410"/>
                </a:lnTo>
                <a:lnTo>
                  <a:pt x="4143095" y="1479080"/>
                </a:lnTo>
                <a:lnTo>
                  <a:pt x="4191368" y="1476260"/>
                </a:lnTo>
                <a:lnTo>
                  <a:pt x="4191368" y="1178344"/>
                </a:lnTo>
                <a:lnTo>
                  <a:pt x="3036925" y="1178344"/>
                </a:lnTo>
                <a:lnTo>
                  <a:pt x="3036925" y="884885"/>
                </a:lnTo>
                <a:lnTo>
                  <a:pt x="4150118" y="884885"/>
                </a:lnTo>
                <a:lnTo>
                  <a:pt x="4150118" y="615670"/>
                </a:lnTo>
                <a:lnTo>
                  <a:pt x="3034868" y="615670"/>
                </a:lnTo>
                <a:lnTo>
                  <a:pt x="3034868" y="320890"/>
                </a:lnTo>
                <a:lnTo>
                  <a:pt x="4191965" y="320890"/>
                </a:lnTo>
                <a:lnTo>
                  <a:pt x="4191965" y="31686"/>
                </a:lnTo>
                <a:close/>
              </a:path>
              <a:path w="12936219" h="1499870">
                <a:moveTo>
                  <a:pt x="6828460" y="29540"/>
                </a:moveTo>
                <a:lnTo>
                  <a:pt x="6453708" y="29540"/>
                </a:lnTo>
                <a:lnTo>
                  <a:pt x="6453708" y="781456"/>
                </a:lnTo>
                <a:lnTo>
                  <a:pt x="6406375" y="760933"/>
                </a:lnTo>
                <a:lnTo>
                  <a:pt x="5985840" y="576973"/>
                </a:lnTo>
                <a:lnTo>
                  <a:pt x="5892978" y="537108"/>
                </a:lnTo>
                <a:lnTo>
                  <a:pt x="5800039" y="497928"/>
                </a:lnTo>
                <a:lnTo>
                  <a:pt x="5753493" y="478650"/>
                </a:lnTo>
                <a:lnTo>
                  <a:pt x="5706872" y="459600"/>
                </a:lnTo>
                <a:lnTo>
                  <a:pt x="5660161" y="440804"/>
                </a:lnTo>
                <a:lnTo>
                  <a:pt x="5611101" y="419328"/>
                </a:lnTo>
                <a:lnTo>
                  <a:pt x="5565749" y="395427"/>
                </a:lnTo>
                <a:lnTo>
                  <a:pt x="5524258" y="368922"/>
                </a:lnTo>
                <a:lnTo>
                  <a:pt x="5486730" y="339636"/>
                </a:lnTo>
                <a:lnTo>
                  <a:pt x="5453304" y="307390"/>
                </a:lnTo>
                <a:lnTo>
                  <a:pt x="5424106" y="272008"/>
                </a:lnTo>
                <a:lnTo>
                  <a:pt x="5399252" y="233311"/>
                </a:lnTo>
                <a:lnTo>
                  <a:pt x="5378856" y="191122"/>
                </a:lnTo>
                <a:lnTo>
                  <a:pt x="5363070" y="145262"/>
                </a:lnTo>
                <a:lnTo>
                  <a:pt x="5351996" y="95542"/>
                </a:lnTo>
                <a:lnTo>
                  <a:pt x="5345760" y="41808"/>
                </a:lnTo>
                <a:lnTo>
                  <a:pt x="5345519" y="38277"/>
                </a:lnTo>
                <a:lnTo>
                  <a:pt x="5341378" y="35026"/>
                </a:lnTo>
                <a:lnTo>
                  <a:pt x="5338470" y="30784"/>
                </a:lnTo>
                <a:lnTo>
                  <a:pt x="4957369" y="30784"/>
                </a:lnTo>
                <a:lnTo>
                  <a:pt x="4957369" y="1475244"/>
                </a:lnTo>
                <a:lnTo>
                  <a:pt x="5330152" y="1475244"/>
                </a:lnTo>
                <a:lnTo>
                  <a:pt x="5330152" y="710450"/>
                </a:lnTo>
                <a:lnTo>
                  <a:pt x="5345735" y="711314"/>
                </a:lnTo>
                <a:lnTo>
                  <a:pt x="6193536" y="1077887"/>
                </a:lnTo>
                <a:lnTo>
                  <a:pt x="6237541" y="1100074"/>
                </a:lnTo>
                <a:lnTo>
                  <a:pt x="6277407" y="1126083"/>
                </a:lnTo>
                <a:lnTo>
                  <a:pt x="6313233" y="1155738"/>
                </a:lnTo>
                <a:lnTo>
                  <a:pt x="6345161" y="1188885"/>
                </a:lnTo>
                <a:lnTo>
                  <a:pt x="6373292" y="1225359"/>
                </a:lnTo>
                <a:lnTo>
                  <a:pt x="6397765" y="1264996"/>
                </a:lnTo>
                <a:lnTo>
                  <a:pt x="6418669" y="1307655"/>
                </a:lnTo>
                <a:lnTo>
                  <a:pt x="6436157" y="1353146"/>
                </a:lnTo>
                <a:lnTo>
                  <a:pt x="6450978" y="1413230"/>
                </a:lnTo>
                <a:lnTo>
                  <a:pt x="6456553" y="1444104"/>
                </a:lnTo>
                <a:lnTo>
                  <a:pt x="6462471" y="1475117"/>
                </a:lnTo>
                <a:lnTo>
                  <a:pt x="6828460" y="1475117"/>
                </a:lnTo>
                <a:lnTo>
                  <a:pt x="6828460" y="29540"/>
                </a:lnTo>
                <a:close/>
              </a:path>
              <a:path w="12936219" h="1499870">
                <a:moveTo>
                  <a:pt x="7994586" y="30480"/>
                </a:moveTo>
                <a:lnTo>
                  <a:pt x="7623022" y="30480"/>
                </a:lnTo>
                <a:lnTo>
                  <a:pt x="7623022" y="1474901"/>
                </a:lnTo>
                <a:lnTo>
                  <a:pt x="7994586" y="1474901"/>
                </a:lnTo>
                <a:lnTo>
                  <a:pt x="7994586" y="30480"/>
                </a:lnTo>
                <a:close/>
              </a:path>
              <a:path w="12936219" h="1499870">
                <a:moveTo>
                  <a:pt x="9792106" y="25412"/>
                </a:moveTo>
                <a:lnTo>
                  <a:pt x="9764268" y="25285"/>
                </a:lnTo>
                <a:lnTo>
                  <a:pt x="9615081" y="25412"/>
                </a:lnTo>
                <a:lnTo>
                  <a:pt x="9792106" y="25412"/>
                </a:lnTo>
                <a:close/>
              </a:path>
              <a:path w="12936219" h="1499870">
                <a:moveTo>
                  <a:pt x="10716184" y="1479537"/>
                </a:moveTo>
                <a:lnTo>
                  <a:pt x="10715917" y="1478927"/>
                </a:lnTo>
                <a:lnTo>
                  <a:pt x="10709834" y="1464678"/>
                </a:lnTo>
                <a:lnTo>
                  <a:pt x="10705148" y="1453527"/>
                </a:lnTo>
                <a:lnTo>
                  <a:pt x="10701414" y="1444917"/>
                </a:lnTo>
                <a:lnTo>
                  <a:pt x="10558234" y="1167625"/>
                </a:lnTo>
                <a:lnTo>
                  <a:pt x="10412514" y="886053"/>
                </a:lnTo>
                <a:lnTo>
                  <a:pt x="10110533" y="304685"/>
                </a:lnTo>
                <a:lnTo>
                  <a:pt x="10006825" y="106324"/>
                </a:lnTo>
                <a:lnTo>
                  <a:pt x="10006825" y="886053"/>
                </a:lnTo>
                <a:lnTo>
                  <a:pt x="9420174" y="886053"/>
                </a:lnTo>
                <a:lnTo>
                  <a:pt x="9714255" y="304685"/>
                </a:lnTo>
                <a:lnTo>
                  <a:pt x="10006825" y="886053"/>
                </a:lnTo>
                <a:lnTo>
                  <a:pt x="10006825" y="106324"/>
                </a:lnTo>
                <a:lnTo>
                  <a:pt x="9986531" y="67500"/>
                </a:lnTo>
                <a:lnTo>
                  <a:pt x="9955339" y="39789"/>
                </a:lnTo>
                <a:lnTo>
                  <a:pt x="9913391" y="27266"/>
                </a:lnTo>
                <a:lnTo>
                  <a:pt x="9863696" y="26111"/>
                </a:lnTo>
                <a:lnTo>
                  <a:pt x="9615081" y="25412"/>
                </a:lnTo>
                <a:lnTo>
                  <a:pt x="9515640" y="24511"/>
                </a:lnTo>
                <a:lnTo>
                  <a:pt x="9465983" y="35610"/>
                </a:lnTo>
                <a:lnTo>
                  <a:pt x="9433230" y="75247"/>
                </a:lnTo>
                <a:lnTo>
                  <a:pt x="9387408" y="164592"/>
                </a:lnTo>
                <a:lnTo>
                  <a:pt x="8869185" y="1169682"/>
                </a:lnTo>
                <a:lnTo>
                  <a:pt x="8743061" y="1413916"/>
                </a:lnTo>
                <a:lnTo>
                  <a:pt x="8736317" y="1427708"/>
                </a:lnTo>
                <a:lnTo>
                  <a:pt x="8729561" y="1442669"/>
                </a:lnTo>
                <a:lnTo>
                  <a:pt x="8722119" y="1459636"/>
                </a:lnTo>
                <a:lnTo>
                  <a:pt x="8713305" y="1479461"/>
                </a:lnTo>
                <a:lnTo>
                  <a:pt x="8877706" y="1479867"/>
                </a:lnTo>
                <a:lnTo>
                  <a:pt x="8982507" y="1479562"/>
                </a:lnTo>
                <a:lnTo>
                  <a:pt x="9034107" y="1478876"/>
                </a:lnTo>
                <a:lnTo>
                  <a:pt x="9085491" y="1477670"/>
                </a:lnTo>
                <a:lnTo>
                  <a:pt x="9130259" y="1452575"/>
                </a:lnTo>
                <a:lnTo>
                  <a:pt x="9165260" y="1393736"/>
                </a:lnTo>
                <a:lnTo>
                  <a:pt x="9189377" y="1348079"/>
                </a:lnTo>
                <a:lnTo>
                  <a:pt x="9212821" y="1302067"/>
                </a:lnTo>
                <a:lnTo>
                  <a:pt x="9235618" y="1255725"/>
                </a:lnTo>
                <a:lnTo>
                  <a:pt x="9257817" y="1209116"/>
                </a:lnTo>
                <a:lnTo>
                  <a:pt x="9269755" y="1189342"/>
                </a:lnTo>
                <a:lnTo>
                  <a:pt x="9284221" y="1176502"/>
                </a:lnTo>
                <a:lnTo>
                  <a:pt x="9302344" y="1169606"/>
                </a:lnTo>
                <a:lnTo>
                  <a:pt x="9325267" y="1167625"/>
                </a:lnTo>
                <a:lnTo>
                  <a:pt x="10101961" y="1170190"/>
                </a:lnTo>
                <a:lnTo>
                  <a:pt x="10138740" y="1183119"/>
                </a:lnTo>
                <a:lnTo>
                  <a:pt x="10167353" y="1210894"/>
                </a:lnTo>
                <a:lnTo>
                  <a:pt x="10191966" y="1254798"/>
                </a:lnTo>
                <a:lnTo>
                  <a:pt x="10215524" y="1299337"/>
                </a:lnTo>
                <a:lnTo>
                  <a:pt x="10238232" y="1344345"/>
                </a:lnTo>
                <a:lnTo>
                  <a:pt x="10260305" y="1389684"/>
                </a:lnTo>
                <a:lnTo>
                  <a:pt x="10281945" y="1435201"/>
                </a:lnTo>
                <a:lnTo>
                  <a:pt x="10294683" y="1456347"/>
                </a:lnTo>
                <a:lnTo>
                  <a:pt x="10310330" y="1470583"/>
                </a:lnTo>
                <a:lnTo>
                  <a:pt x="10330015" y="1478419"/>
                </a:lnTo>
                <a:lnTo>
                  <a:pt x="10354856" y="1480312"/>
                </a:lnTo>
                <a:lnTo>
                  <a:pt x="10402824" y="1479245"/>
                </a:lnTo>
                <a:lnTo>
                  <a:pt x="10502024" y="1479156"/>
                </a:lnTo>
                <a:lnTo>
                  <a:pt x="10594797" y="1479537"/>
                </a:lnTo>
                <a:lnTo>
                  <a:pt x="10716184" y="1479537"/>
                </a:lnTo>
                <a:close/>
              </a:path>
              <a:path w="12936219" h="1499870">
                <a:moveTo>
                  <a:pt x="12935953" y="1167434"/>
                </a:moveTo>
                <a:lnTo>
                  <a:pt x="11807279" y="1167434"/>
                </a:lnTo>
                <a:lnTo>
                  <a:pt x="11807279" y="29883"/>
                </a:lnTo>
                <a:lnTo>
                  <a:pt x="11437569" y="29883"/>
                </a:lnTo>
                <a:lnTo>
                  <a:pt x="11437569" y="1476209"/>
                </a:lnTo>
                <a:lnTo>
                  <a:pt x="11469929" y="1479067"/>
                </a:lnTo>
                <a:lnTo>
                  <a:pt x="11479238" y="1479372"/>
                </a:lnTo>
                <a:lnTo>
                  <a:pt x="12880797" y="1479130"/>
                </a:lnTo>
                <a:lnTo>
                  <a:pt x="12894590" y="1478165"/>
                </a:lnTo>
                <a:lnTo>
                  <a:pt x="12908369" y="1475803"/>
                </a:lnTo>
                <a:lnTo>
                  <a:pt x="12922161" y="1472869"/>
                </a:lnTo>
                <a:lnTo>
                  <a:pt x="12935953" y="1470152"/>
                </a:lnTo>
                <a:lnTo>
                  <a:pt x="12935953" y="116743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612765" cy="1948180"/>
          </a:xfrm>
          <a:custGeom>
            <a:avLst/>
            <a:gdLst/>
            <a:ahLst/>
            <a:cxnLst/>
            <a:rect l="l" t="t" r="r" b="b"/>
            <a:pathLst>
              <a:path w="5612765" h="1948180">
                <a:moveTo>
                  <a:pt x="5612394" y="0"/>
                </a:moveTo>
                <a:lnTo>
                  <a:pt x="0" y="0"/>
                </a:lnTo>
                <a:lnTo>
                  <a:pt x="0" y="1947584"/>
                </a:lnTo>
                <a:lnTo>
                  <a:pt x="5298267" y="1947584"/>
                </a:lnTo>
                <a:lnTo>
                  <a:pt x="5344688" y="1944178"/>
                </a:lnTo>
                <a:lnTo>
                  <a:pt x="5388993" y="1934285"/>
                </a:lnTo>
                <a:lnTo>
                  <a:pt x="5430697" y="1918389"/>
                </a:lnTo>
                <a:lnTo>
                  <a:pt x="5469315" y="1896978"/>
                </a:lnTo>
                <a:lnTo>
                  <a:pt x="5504360" y="1870536"/>
                </a:lnTo>
                <a:lnTo>
                  <a:pt x="5535346" y="1839550"/>
                </a:lnTo>
                <a:lnTo>
                  <a:pt x="5561788" y="1804505"/>
                </a:lnTo>
                <a:lnTo>
                  <a:pt x="5583199" y="1765888"/>
                </a:lnTo>
                <a:lnTo>
                  <a:pt x="5599095" y="1724183"/>
                </a:lnTo>
                <a:lnTo>
                  <a:pt x="5608988" y="1679878"/>
                </a:lnTo>
                <a:lnTo>
                  <a:pt x="5612394" y="1633458"/>
                </a:lnTo>
                <a:lnTo>
                  <a:pt x="5612394" y="0"/>
                </a:lnTo>
                <a:close/>
              </a:path>
            </a:pathLst>
          </a:custGeom>
          <a:solidFill>
            <a:srgbClr val="8CC696"/>
          </a:solidFill>
        </p:spPr>
        <p:txBody>
          <a:bodyPr wrap="square" lIns="0" tIns="0" rIns="0" bIns="0" rtlCol="0"/>
          <a:lstStyle/>
          <a:p>
            <a:endParaRPr/>
          </a:p>
        </p:txBody>
      </p:sp>
      <p:sp>
        <p:nvSpPr>
          <p:cNvPr id="5" name="object 5"/>
          <p:cNvSpPr txBox="1">
            <a:spLocks noGrp="1"/>
          </p:cNvSpPr>
          <p:nvPr>
            <p:ph type="title"/>
          </p:nvPr>
        </p:nvSpPr>
        <p:spPr>
          <a:xfrm>
            <a:off x="403432" y="731610"/>
            <a:ext cx="16165138" cy="779780"/>
          </a:xfrm>
          <a:prstGeom prst="rect">
            <a:avLst/>
          </a:prstGeom>
        </p:spPr>
        <p:txBody>
          <a:bodyPr vert="horz" wrap="square" lIns="0" tIns="12065" rIns="0" bIns="0" rtlCol="0">
            <a:spAutoFit/>
          </a:bodyPr>
          <a:lstStyle/>
          <a:p>
            <a:pPr marL="38735">
              <a:lnSpc>
                <a:spcPct val="100000"/>
              </a:lnSpc>
              <a:spcBef>
                <a:spcPts val="95"/>
              </a:spcBef>
            </a:pPr>
            <a:r>
              <a:rPr lang="sr-Latn-RS" spc="-10" dirty="0"/>
              <a:t>Rezultati projekta</a:t>
            </a:r>
            <a:endParaRPr spc="-10" dirty="0"/>
          </a:p>
        </p:txBody>
      </p:sp>
      <p:pic>
        <p:nvPicPr>
          <p:cNvPr id="6" name="object 6"/>
          <p:cNvPicPr/>
          <p:nvPr/>
        </p:nvPicPr>
        <p:blipFill>
          <a:blip r:embed="rId2" cstate="print"/>
          <a:stretch>
            <a:fillRect/>
          </a:stretch>
        </p:blipFill>
        <p:spPr>
          <a:xfrm>
            <a:off x="10994429" y="396"/>
            <a:ext cx="9109670" cy="9423400"/>
          </a:xfrm>
          <a:prstGeom prst="rect">
            <a:avLst/>
          </a:prstGeom>
        </p:spPr>
      </p:pic>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8" name="object 8"/>
          <p:cNvSpPr txBox="1">
            <a:spLocks noGrp="1"/>
          </p:cNvSpPr>
          <p:nvPr>
            <p:ph type="sldNum" sz="quarter" idx="7"/>
          </p:nvPr>
        </p:nvSpPr>
        <p:spPr>
          <a:prstGeom prst="rect">
            <a:avLst/>
          </a:prstGeom>
        </p:spPr>
        <p:txBody>
          <a:bodyPr vert="horz" wrap="square" lIns="0" tIns="17145" rIns="0" bIns="0" rtlCol="0">
            <a:spAutoFit/>
          </a:bodyPr>
          <a:lstStyle/>
          <a:p>
            <a:pPr marL="38100">
              <a:lnSpc>
                <a:spcPct val="100000"/>
              </a:lnSpc>
              <a:spcBef>
                <a:spcPts val="135"/>
              </a:spcBef>
            </a:pPr>
            <a:fld id="{81D60167-4931-47E6-BA6A-407CBD079E47}" type="slidenum">
              <a:rPr spc="-25" dirty="0"/>
              <a:t>10</a:t>
            </a:fld>
            <a:endParaRPr spc="-25"/>
          </a:p>
        </p:txBody>
      </p:sp>
      <p:graphicFrame>
        <p:nvGraphicFramePr>
          <p:cNvPr id="4" name="Table 3">
            <a:extLst>
              <a:ext uri="{FF2B5EF4-FFF2-40B4-BE49-F238E27FC236}">
                <a16:creationId xmlns:a16="http://schemas.microsoft.com/office/drawing/2014/main" id="{738ECBFC-C25C-26C4-ECE9-B25E62E6BAFF}"/>
              </a:ext>
            </a:extLst>
          </p:cNvPr>
          <p:cNvGraphicFramePr>
            <a:graphicFrameLocks noGrp="1"/>
          </p:cNvGraphicFramePr>
          <p:nvPr>
            <p:extLst>
              <p:ext uri="{D42A27DB-BD31-4B8C-83A1-F6EECF244321}">
                <p14:modId xmlns:p14="http://schemas.microsoft.com/office/powerpoint/2010/main" val="4096430918"/>
              </p:ext>
            </p:extLst>
          </p:nvPr>
        </p:nvGraphicFramePr>
        <p:xfrm>
          <a:off x="403432" y="7297129"/>
          <a:ext cx="11761354" cy="2857881"/>
        </p:xfrm>
        <a:graphic>
          <a:graphicData uri="http://schemas.openxmlformats.org/drawingml/2006/table">
            <a:tbl>
              <a:tblPr firstRow="1" firstCol="1" bandRow="1"/>
              <a:tblGrid>
                <a:gridCol w="1966509">
                  <a:extLst>
                    <a:ext uri="{9D8B030D-6E8A-4147-A177-3AD203B41FA5}">
                      <a16:colId xmlns:a16="http://schemas.microsoft.com/office/drawing/2014/main" val="2892087164"/>
                    </a:ext>
                  </a:extLst>
                </a:gridCol>
                <a:gridCol w="2121065">
                  <a:extLst>
                    <a:ext uri="{9D8B030D-6E8A-4147-A177-3AD203B41FA5}">
                      <a16:colId xmlns:a16="http://schemas.microsoft.com/office/drawing/2014/main" val="1775896384"/>
                    </a:ext>
                  </a:extLst>
                </a:gridCol>
                <a:gridCol w="2121065">
                  <a:extLst>
                    <a:ext uri="{9D8B030D-6E8A-4147-A177-3AD203B41FA5}">
                      <a16:colId xmlns:a16="http://schemas.microsoft.com/office/drawing/2014/main" val="1652041579"/>
                    </a:ext>
                  </a:extLst>
                </a:gridCol>
                <a:gridCol w="1896141">
                  <a:extLst>
                    <a:ext uri="{9D8B030D-6E8A-4147-A177-3AD203B41FA5}">
                      <a16:colId xmlns:a16="http://schemas.microsoft.com/office/drawing/2014/main" val="1990931601"/>
                    </a:ext>
                  </a:extLst>
                </a:gridCol>
                <a:gridCol w="1896141">
                  <a:extLst>
                    <a:ext uri="{9D8B030D-6E8A-4147-A177-3AD203B41FA5}">
                      <a16:colId xmlns:a16="http://schemas.microsoft.com/office/drawing/2014/main" val="1347916297"/>
                    </a:ext>
                  </a:extLst>
                </a:gridCol>
                <a:gridCol w="1760433">
                  <a:extLst>
                    <a:ext uri="{9D8B030D-6E8A-4147-A177-3AD203B41FA5}">
                      <a16:colId xmlns:a16="http://schemas.microsoft.com/office/drawing/2014/main" val="2102648564"/>
                    </a:ext>
                  </a:extLst>
                </a:gridCol>
              </a:tblGrid>
              <a:tr h="221172">
                <a:tc>
                  <a:txBody>
                    <a:bodyPr/>
                    <a:lstStyle/>
                    <a:p>
                      <a:pPr marL="0" marR="0">
                        <a:lnSpc>
                          <a:spcPct val="115000"/>
                        </a:lnSpc>
                        <a:spcBef>
                          <a:spcPts val="0"/>
                        </a:spcBef>
                        <a:spcAft>
                          <a:spcPts val="0"/>
                        </a:spcAft>
                      </a:pPr>
                      <a:endParaRPr lang="en-US" sz="2800" dirty="0">
                        <a:effectLst/>
                        <a:highlight>
                          <a:srgbClr val="C6D9F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sr-Latn-RS" sz="28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2025</a:t>
                      </a:r>
                      <a:endParaRPr lang="en-US" sz="2800" dirty="0">
                        <a:effectLst/>
                        <a:highlight>
                          <a:srgbClr val="C6D9F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sr-Latn-RS" sz="28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2026</a:t>
                      </a:r>
                      <a:endParaRPr lang="en-US" sz="2800" dirty="0">
                        <a:effectLst/>
                        <a:highlight>
                          <a:srgbClr val="C6D9F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sr-Latn-RS" sz="28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2027</a:t>
                      </a:r>
                      <a:endParaRPr lang="en-US" sz="2800" dirty="0">
                        <a:effectLst/>
                        <a:highlight>
                          <a:srgbClr val="C6D9F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sr-Latn-RS" sz="28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2028</a:t>
                      </a:r>
                      <a:endParaRPr lang="en-US" sz="2800" dirty="0">
                        <a:effectLst/>
                        <a:highlight>
                          <a:srgbClr val="C6D9F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sr-Latn-RS" sz="28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2029</a:t>
                      </a:r>
                      <a:endParaRPr lang="en-US" sz="2800" dirty="0">
                        <a:effectLst/>
                        <a:highlight>
                          <a:srgbClr val="C6D9F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456686700"/>
                  </a:ext>
                </a:extLst>
              </a:tr>
              <a:tr h="456120">
                <a:tc>
                  <a:txBody>
                    <a:bodyPr/>
                    <a:lstStyle/>
                    <a:p>
                      <a:pPr marL="0" marR="0">
                        <a:lnSpc>
                          <a:spcPct val="115000"/>
                        </a:lnSpc>
                        <a:spcBef>
                          <a:spcPts val="0"/>
                        </a:spcBef>
                        <a:spcAft>
                          <a:spcPts val="0"/>
                        </a:spcAft>
                      </a:pPr>
                      <a:r>
                        <a:rPr lang="sr-Latn-RS" sz="2800" b="1">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Ukupan prihod (USD)</a:t>
                      </a:r>
                      <a:endParaRPr lang="en-US" sz="2800">
                        <a:effectLst/>
                        <a:highlight>
                          <a:srgbClr val="C6D9F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sr-Latn-RS" sz="2800" b="1" dirty="0">
                          <a:effectLst/>
                          <a:latin typeface="Calibri" panose="020F0502020204030204" pitchFamily="34" charset="0"/>
                          <a:ea typeface="Calibri" panose="020F0502020204030204" pitchFamily="34" charset="0"/>
                          <a:cs typeface="Calibri" panose="020F0502020204030204" pitchFamily="34" charset="0"/>
                        </a:rPr>
                        <a:t>50,000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sr-Latn-RS" sz="2800" b="1">
                          <a:effectLst/>
                          <a:latin typeface="Calibri" panose="020F0502020204030204" pitchFamily="34" charset="0"/>
                          <a:ea typeface="Calibri" panose="020F0502020204030204" pitchFamily="34" charset="0"/>
                          <a:cs typeface="Calibri" panose="020F0502020204030204" pitchFamily="34" charset="0"/>
                        </a:rPr>
                        <a:t>250,000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sr-Latn-RS" sz="2800" b="1">
                          <a:effectLst/>
                          <a:latin typeface="Calibri" panose="020F0502020204030204" pitchFamily="34" charset="0"/>
                          <a:ea typeface="Calibri" panose="020F0502020204030204" pitchFamily="34" charset="0"/>
                          <a:cs typeface="Calibri" panose="020F0502020204030204" pitchFamily="34" charset="0"/>
                        </a:rPr>
                        <a:t>400,000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sr-Latn-RS" sz="2800" b="1" dirty="0">
                          <a:effectLst/>
                          <a:latin typeface="Calibri" panose="020F0502020204030204" pitchFamily="34" charset="0"/>
                          <a:ea typeface="Calibri" panose="020F0502020204030204" pitchFamily="34" charset="0"/>
                          <a:cs typeface="Calibri" panose="020F0502020204030204" pitchFamily="34" charset="0"/>
                        </a:rPr>
                        <a:t>650,000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sr-Latn-RS" sz="2800" b="1" dirty="0">
                          <a:effectLst/>
                          <a:latin typeface="Calibri" panose="020F0502020204030204" pitchFamily="34" charset="0"/>
                          <a:ea typeface="Calibri" panose="020F0502020204030204" pitchFamily="34" charset="0"/>
                          <a:cs typeface="Calibri" panose="020F0502020204030204" pitchFamily="34" charset="0"/>
                        </a:rPr>
                        <a:t>1,000,000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9967519"/>
                  </a:ext>
                </a:extLst>
              </a:tr>
              <a:tr h="456120">
                <a:tc>
                  <a:txBody>
                    <a:bodyPr/>
                    <a:lstStyle/>
                    <a:p>
                      <a:pPr marL="0" marR="0">
                        <a:lnSpc>
                          <a:spcPct val="115000"/>
                        </a:lnSpc>
                        <a:spcBef>
                          <a:spcPts val="0"/>
                        </a:spcBef>
                        <a:spcAft>
                          <a:spcPts val="0"/>
                        </a:spcAft>
                      </a:pPr>
                      <a:r>
                        <a:rPr lang="sr-Latn-RS" sz="2800" b="1">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Neto dobit </a:t>
                      </a:r>
                      <a:endParaRPr lang="en-US" sz="2800">
                        <a:effectLst/>
                        <a:highlight>
                          <a:srgbClr val="C6D9F1"/>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sr-Latn-RS" sz="2800" b="1">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(USD)</a:t>
                      </a:r>
                      <a:endParaRPr lang="en-US" sz="2800">
                        <a:effectLst/>
                        <a:highlight>
                          <a:srgbClr val="C6D9F1"/>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sr-Latn-RS" sz="2800" b="1">
                          <a:effectLst/>
                          <a:latin typeface="Calibri" panose="020F0502020204030204" pitchFamily="34" charset="0"/>
                          <a:ea typeface="Calibri" panose="020F0502020204030204" pitchFamily="34" charset="0"/>
                          <a:cs typeface="Calibri" panose="020F0502020204030204" pitchFamily="34" charset="0"/>
                        </a:rPr>
                        <a:t>7,500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sr-Latn-RS" sz="2800" b="1">
                          <a:effectLst/>
                          <a:latin typeface="Calibri" panose="020F0502020204030204" pitchFamily="34" charset="0"/>
                          <a:ea typeface="Calibri" panose="020F0502020204030204" pitchFamily="34" charset="0"/>
                          <a:cs typeface="Calibri" panose="020F0502020204030204" pitchFamily="34" charset="0"/>
                        </a:rPr>
                        <a:t>50,000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sr-Latn-RS" sz="2800" b="1">
                          <a:effectLst/>
                          <a:latin typeface="Calibri" panose="020F0502020204030204" pitchFamily="34" charset="0"/>
                          <a:ea typeface="Calibri" panose="020F0502020204030204" pitchFamily="34" charset="0"/>
                          <a:cs typeface="Calibri" panose="020F0502020204030204" pitchFamily="34" charset="0"/>
                        </a:rPr>
                        <a:t>100,000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sr-Latn-RS" sz="2800" b="1">
                          <a:effectLst/>
                          <a:latin typeface="Calibri" panose="020F0502020204030204" pitchFamily="34" charset="0"/>
                          <a:ea typeface="Calibri" panose="020F0502020204030204" pitchFamily="34" charset="0"/>
                          <a:cs typeface="Calibri" panose="020F0502020204030204" pitchFamily="34" charset="0"/>
                        </a:rPr>
                        <a:t>162,500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sr-Latn-RS" sz="2800" b="1" dirty="0">
                          <a:effectLst/>
                          <a:latin typeface="Calibri" panose="020F0502020204030204" pitchFamily="34" charset="0"/>
                          <a:ea typeface="Calibri" panose="020F0502020204030204" pitchFamily="34" charset="0"/>
                          <a:cs typeface="Calibri" panose="020F0502020204030204" pitchFamily="34" charset="0"/>
                        </a:rPr>
                        <a:t>250,000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031581"/>
                  </a:ext>
                </a:extLst>
              </a:tr>
            </a:tbl>
          </a:graphicData>
        </a:graphic>
      </p:graphicFrame>
      <p:sp>
        <p:nvSpPr>
          <p:cNvPr id="10" name="Text Placeholder 2">
            <a:extLst>
              <a:ext uri="{FF2B5EF4-FFF2-40B4-BE49-F238E27FC236}">
                <a16:creationId xmlns:a16="http://schemas.microsoft.com/office/drawing/2014/main" id="{A5724722-EDC5-A12F-42A0-F38751423271}"/>
              </a:ext>
            </a:extLst>
          </p:cNvPr>
          <p:cNvSpPr>
            <a:spLocks noGrp="1"/>
          </p:cNvSpPr>
          <p:nvPr>
            <p:ph type="body" idx="1"/>
          </p:nvPr>
        </p:nvSpPr>
        <p:spPr>
          <a:xfrm>
            <a:off x="603885" y="2829538"/>
            <a:ext cx="10009686" cy="3254737"/>
          </a:xfrm>
        </p:spPr>
        <p:txBody>
          <a:bodyPr/>
          <a:lstStyle/>
          <a:p>
            <a:pPr algn="l">
              <a:lnSpc>
                <a:spcPct val="200000"/>
              </a:lnSpc>
            </a:pPr>
            <a:r>
              <a:rPr lang="sr-Latn-RS" sz="2400" dirty="0"/>
              <a:t>1 </a:t>
            </a:r>
            <a:r>
              <a:rPr lang="en-US" sz="2400" dirty="0" err="1"/>
              <a:t>zaposleni</a:t>
            </a:r>
            <a:r>
              <a:rPr lang="en-US" sz="2400" dirty="0"/>
              <a:t> junior </a:t>
            </a:r>
            <a:r>
              <a:rPr lang="en-US" sz="2400" dirty="0" err="1"/>
              <a:t>menadžer</a:t>
            </a:r>
            <a:r>
              <a:rPr lang="en-US" sz="2400" dirty="0"/>
              <a:t> za </a:t>
            </a:r>
            <a:r>
              <a:rPr lang="en-US" sz="2400" dirty="0" err="1"/>
              <a:t>podatke</a:t>
            </a:r>
            <a:r>
              <a:rPr lang="en-US" sz="2400" dirty="0"/>
              <a:t> </a:t>
            </a:r>
          </a:p>
          <a:p>
            <a:pPr algn="l">
              <a:lnSpc>
                <a:spcPct val="200000"/>
              </a:lnSpc>
            </a:pPr>
            <a:r>
              <a:rPr lang="en-US" sz="2400" dirty="0"/>
              <a:t>1</a:t>
            </a:r>
            <a:r>
              <a:rPr lang="sr-Latn-RS" sz="2400" dirty="0"/>
              <a:t> </a:t>
            </a:r>
            <a:r>
              <a:rPr lang="en-US" sz="2400" dirty="0" err="1"/>
              <a:t>zaposleni</a:t>
            </a:r>
            <a:r>
              <a:rPr lang="en-US" sz="2400" dirty="0"/>
              <a:t> junior </a:t>
            </a:r>
            <a:r>
              <a:rPr lang="en-US" sz="2400" dirty="0" err="1"/>
              <a:t>developera</a:t>
            </a:r>
            <a:r>
              <a:rPr lang="en-US" sz="2400" dirty="0"/>
              <a:t> za </a:t>
            </a:r>
            <a:r>
              <a:rPr lang="en-US" sz="2400" dirty="0" err="1"/>
              <a:t>genomske</a:t>
            </a:r>
            <a:r>
              <a:rPr lang="en-US" sz="2400" dirty="0"/>
              <a:t> </a:t>
            </a:r>
            <a:r>
              <a:rPr lang="en-US" sz="2400" dirty="0" err="1"/>
              <a:t>aplikacije</a:t>
            </a:r>
            <a:endParaRPr lang="sr-Latn-RS" sz="2400" dirty="0"/>
          </a:p>
          <a:p>
            <a:pPr algn="l">
              <a:lnSpc>
                <a:spcPct val="200000"/>
              </a:lnSpc>
            </a:pPr>
            <a:r>
              <a:rPr lang="sr-Latn-RS" sz="2400" dirty="0"/>
              <a:t>Razvijena GLANCE platforma za analizu single-cell podataka</a:t>
            </a:r>
          </a:p>
          <a:p>
            <a:pPr algn="l">
              <a:lnSpc>
                <a:spcPct val="200000"/>
              </a:lnSpc>
            </a:pPr>
            <a:r>
              <a:rPr lang="sr-Latn-RS" sz="2400" dirty="0"/>
              <a:t>Obučeni timovi analitičira za sve vrste single-cell podataka</a:t>
            </a:r>
            <a:endParaRPr lang="en-US" sz="2400" dirty="0"/>
          </a:p>
          <a:p>
            <a:endParaRPr lang="en-US" dirty="0"/>
          </a:p>
        </p:txBody>
      </p:sp>
      <p:sp>
        <p:nvSpPr>
          <p:cNvPr id="11" name="Text Placeholder 2">
            <a:extLst>
              <a:ext uri="{FF2B5EF4-FFF2-40B4-BE49-F238E27FC236}">
                <a16:creationId xmlns:a16="http://schemas.microsoft.com/office/drawing/2014/main" id="{1291D5AB-9F97-8300-4D30-5C75181BC30E}"/>
              </a:ext>
            </a:extLst>
          </p:cNvPr>
          <p:cNvSpPr txBox="1">
            <a:spLocks/>
          </p:cNvSpPr>
          <p:nvPr/>
        </p:nvSpPr>
        <p:spPr>
          <a:xfrm>
            <a:off x="603884" y="6144386"/>
            <a:ext cx="9448165" cy="1038746"/>
          </a:xfrm>
          <a:prstGeom prst="rect">
            <a:avLst/>
          </a:prstGeom>
        </p:spPr>
        <p:txBody>
          <a:bodyPr wrap="square" lIns="0" tIns="0" rIns="0" bIns="0">
            <a:spAutoFit/>
          </a:bodyPr>
          <a:lstStyle>
            <a:lvl1pPr marL="0">
              <a:defRPr sz="1950" b="1" i="0">
                <a:solidFill>
                  <a:srgbClr val="324E63"/>
                </a:solidFill>
                <a:latin typeface="Exo 2"/>
                <a:ea typeface="+mn-ea"/>
                <a:cs typeface="Exo 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200000"/>
              </a:lnSpc>
            </a:pPr>
            <a:r>
              <a:rPr lang="sr-Latn-RS" sz="2400" dirty="0"/>
              <a:t>PROJEKTOVANI PRIHODI</a:t>
            </a:r>
            <a:endParaRPr lang="en-US" sz="2400" dirty="0"/>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078686" cy="1948180"/>
          </a:xfrm>
          <a:custGeom>
            <a:avLst/>
            <a:gdLst/>
            <a:ahLst/>
            <a:cxnLst/>
            <a:rect l="l" t="t" r="r" b="b"/>
            <a:pathLst>
              <a:path w="7591425" h="1948180">
                <a:moveTo>
                  <a:pt x="7591391" y="0"/>
                </a:moveTo>
                <a:lnTo>
                  <a:pt x="0" y="0"/>
                </a:lnTo>
                <a:lnTo>
                  <a:pt x="0" y="1947584"/>
                </a:lnTo>
                <a:lnTo>
                  <a:pt x="7277265" y="1947584"/>
                </a:lnTo>
                <a:lnTo>
                  <a:pt x="7323685" y="1944178"/>
                </a:lnTo>
                <a:lnTo>
                  <a:pt x="7367990" y="1934285"/>
                </a:lnTo>
                <a:lnTo>
                  <a:pt x="7409695" y="1918389"/>
                </a:lnTo>
                <a:lnTo>
                  <a:pt x="7448312" y="1896978"/>
                </a:lnTo>
                <a:lnTo>
                  <a:pt x="7483357" y="1870536"/>
                </a:lnTo>
                <a:lnTo>
                  <a:pt x="7514343" y="1839550"/>
                </a:lnTo>
                <a:lnTo>
                  <a:pt x="7540785" y="1804505"/>
                </a:lnTo>
                <a:lnTo>
                  <a:pt x="7562196" y="1765888"/>
                </a:lnTo>
                <a:lnTo>
                  <a:pt x="7578092" y="1724183"/>
                </a:lnTo>
                <a:lnTo>
                  <a:pt x="7587986" y="1679878"/>
                </a:lnTo>
                <a:lnTo>
                  <a:pt x="7591391" y="1633458"/>
                </a:lnTo>
                <a:lnTo>
                  <a:pt x="7591391" y="0"/>
                </a:lnTo>
                <a:close/>
              </a:path>
            </a:pathLst>
          </a:custGeom>
          <a:solidFill>
            <a:srgbClr val="8CC696"/>
          </a:solidFill>
        </p:spPr>
        <p:txBody>
          <a:bodyPr wrap="square" lIns="0" tIns="0" rIns="0" bIns="0" rtlCol="0"/>
          <a:lstStyle/>
          <a:p>
            <a:endParaRPr/>
          </a:p>
        </p:txBody>
      </p:sp>
      <p:sp>
        <p:nvSpPr>
          <p:cNvPr id="3" name="object 3"/>
          <p:cNvSpPr txBox="1">
            <a:spLocks noGrp="1"/>
          </p:cNvSpPr>
          <p:nvPr>
            <p:ph type="title"/>
          </p:nvPr>
        </p:nvSpPr>
        <p:spPr>
          <a:xfrm>
            <a:off x="450850" y="617464"/>
            <a:ext cx="16165138" cy="779780"/>
          </a:xfrm>
          <a:prstGeom prst="rect">
            <a:avLst/>
          </a:prstGeom>
        </p:spPr>
        <p:txBody>
          <a:bodyPr vert="horz" wrap="square" lIns="0" tIns="12065" rIns="0" bIns="0" rtlCol="0">
            <a:spAutoFit/>
          </a:bodyPr>
          <a:lstStyle/>
          <a:p>
            <a:pPr marL="22860">
              <a:lnSpc>
                <a:spcPct val="100000"/>
              </a:lnSpc>
              <a:spcBef>
                <a:spcPts val="95"/>
              </a:spcBef>
            </a:pPr>
            <a:r>
              <a:rPr lang="en-US" spc="-10" dirty="0"/>
              <a:t>GENIAL – </a:t>
            </a:r>
            <a:r>
              <a:rPr lang="en-US" spc="-10" dirty="0" err="1"/>
              <a:t>osnovne</a:t>
            </a:r>
            <a:r>
              <a:rPr lang="en-US" spc="-10" dirty="0"/>
              <a:t> </a:t>
            </a:r>
            <a:r>
              <a:rPr lang="en-US" spc="-10" dirty="0" err="1"/>
              <a:t>informacije</a:t>
            </a:r>
            <a:endParaRPr spc="-10" dirty="0"/>
          </a:p>
        </p:txBody>
      </p:sp>
      <p:sp>
        <p:nvSpPr>
          <p:cNvPr id="4" name="object 4"/>
          <p:cNvSpPr txBox="1"/>
          <p:nvPr/>
        </p:nvSpPr>
        <p:spPr>
          <a:xfrm>
            <a:off x="450850" y="2017981"/>
            <a:ext cx="12514036" cy="8290924"/>
          </a:xfrm>
          <a:prstGeom prst="rect">
            <a:avLst/>
          </a:prstGeom>
        </p:spPr>
        <p:txBody>
          <a:bodyPr vert="horz" wrap="square" lIns="0" tIns="67945" rIns="0" bIns="0" rtlCol="0">
            <a:spAutoFit/>
          </a:bodyPr>
          <a:lstStyle/>
          <a:p>
            <a:pPr marL="12700">
              <a:lnSpc>
                <a:spcPct val="100000"/>
              </a:lnSpc>
              <a:spcBef>
                <a:spcPts val="535"/>
              </a:spcBef>
            </a:pPr>
            <a:r>
              <a:rPr lang="en-US" sz="2450" b="1" spc="-10" dirty="0" err="1">
                <a:solidFill>
                  <a:srgbClr val="8CC696"/>
                </a:solidFill>
                <a:latin typeface="Exo 2"/>
                <a:cs typeface="Exo 2"/>
              </a:rPr>
              <a:t>Osnivanje</a:t>
            </a:r>
            <a:r>
              <a:rPr lang="en-US" sz="2450" b="1" spc="-10" dirty="0">
                <a:solidFill>
                  <a:srgbClr val="8CC696"/>
                </a:solidFill>
                <a:latin typeface="Exo 2"/>
                <a:cs typeface="Exo 2"/>
              </a:rPr>
              <a:t>:</a:t>
            </a:r>
            <a:endParaRPr lang="en-US" sz="2450" dirty="0">
              <a:solidFill>
                <a:srgbClr val="8CC696"/>
              </a:solidFill>
              <a:latin typeface="Exo 2"/>
              <a:cs typeface="Exo 2"/>
            </a:endParaRPr>
          </a:p>
          <a:p>
            <a:pPr marL="12700" marR="10795" algn="just">
              <a:lnSpc>
                <a:spcPts val="2800"/>
              </a:lnSpc>
              <a:spcBef>
                <a:spcPts val="70"/>
              </a:spcBef>
            </a:pPr>
            <a:r>
              <a:rPr lang="en-US" sz="1950" spc="114" dirty="0">
                <a:solidFill>
                  <a:srgbClr val="324E63"/>
                </a:solidFill>
                <a:latin typeface="Exo 2"/>
                <a:cs typeface="Exo 2"/>
              </a:rPr>
              <a:t>Od </a:t>
            </a:r>
            <a:r>
              <a:rPr lang="en-US" sz="1950" spc="114" dirty="0" err="1">
                <a:solidFill>
                  <a:srgbClr val="324E63"/>
                </a:solidFill>
                <a:latin typeface="Exo 2"/>
                <a:cs typeface="Exo 2"/>
              </a:rPr>
              <a:t>osn</a:t>
            </a:r>
            <a:r>
              <a:rPr lang="sr-Latn-RS" sz="1950" spc="114" dirty="0">
                <a:solidFill>
                  <a:srgbClr val="324E63"/>
                </a:solidFill>
                <a:latin typeface="Exo 2"/>
                <a:cs typeface="Exo 2"/>
              </a:rPr>
              <a:t>i</a:t>
            </a:r>
            <a:r>
              <a:rPr lang="en-US" sz="1950" spc="114" dirty="0" err="1">
                <a:solidFill>
                  <a:srgbClr val="324E63"/>
                </a:solidFill>
                <a:latin typeface="Exo 2"/>
                <a:cs typeface="Exo 2"/>
              </a:rPr>
              <a:t>vanja</a:t>
            </a:r>
            <a:r>
              <a:rPr sz="1950" spc="114" dirty="0">
                <a:solidFill>
                  <a:srgbClr val="324E63"/>
                </a:solidFill>
                <a:latin typeface="Exo 2"/>
                <a:cs typeface="Exo 2"/>
              </a:rPr>
              <a:t> </a:t>
            </a:r>
            <a:r>
              <a:rPr sz="1950" dirty="0">
                <a:solidFill>
                  <a:srgbClr val="324E63"/>
                </a:solidFill>
                <a:latin typeface="Exo 2"/>
                <a:cs typeface="Exo 2"/>
              </a:rPr>
              <a:t>2021</a:t>
            </a:r>
            <a:r>
              <a:rPr lang="en-US" sz="1950" dirty="0">
                <a:solidFill>
                  <a:srgbClr val="324E63"/>
                </a:solidFill>
                <a:latin typeface="Exo 2"/>
                <a:cs typeface="Exo 2"/>
              </a:rPr>
              <a:t>. </a:t>
            </a:r>
            <a:r>
              <a:rPr lang="en-US" sz="1950" dirty="0" err="1">
                <a:solidFill>
                  <a:srgbClr val="324E63"/>
                </a:solidFill>
                <a:latin typeface="Exo 2"/>
                <a:cs typeface="Exo 2"/>
              </a:rPr>
              <a:t>godine</a:t>
            </a:r>
            <a:r>
              <a:rPr sz="1950" dirty="0">
                <a:solidFill>
                  <a:srgbClr val="324E63"/>
                </a:solidFill>
                <a:latin typeface="Exo 2"/>
                <a:cs typeface="Exo 2"/>
              </a:rPr>
              <a:t>,</a:t>
            </a:r>
            <a:r>
              <a:rPr sz="1950" spc="120" dirty="0">
                <a:solidFill>
                  <a:srgbClr val="324E63"/>
                </a:solidFill>
                <a:latin typeface="Exo 2"/>
                <a:cs typeface="Exo 2"/>
              </a:rPr>
              <a:t>  </a:t>
            </a:r>
            <a:r>
              <a:rPr sz="1950" dirty="0">
                <a:solidFill>
                  <a:srgbClr val="324E63"/>
                </a:solidFill>
                <a:latin typeface="Exo 2"/>
                <a:cs typeface="Exo 2"/>
              </a:rPr>
              <a:t>GENIAL</a:t>
            </a:r>
            <a:r>
              <a:rPr sz="1950" spc="90" dirty="0">
                <a:solidFill>
                  <a:srgbClr val="324E63"/>
                </a:solidFill>
                <a:latin typeface="Exo 2"/>
                <a:cs typeface="Exo 2"/>
              </a:rPr>
              <a:t>  </a:t>
            </a:r>
            <a:r>
              <a:rPr lang="en-US" sz="1950" spc="90" dirty="0" err="1">
                <a:solidFill>
                  <a:srgbClr val="324E63"/>
                </a:solidFill>
                <a:latin typeface="Exo 2"/>
                <a:cs typeface="Exo 2"/>
              </a:rPr>
              <a:t>pru</a:t>
            </a:r>
            <a:r>
              <a:rPr lang="sr-Latn-RS" sz="1950" spc="90" dirty="0">
                <a:solidFill>
                  <a:srgbClr val="324E63"/>
                </a:solidFill>
                <a:latin typeface="Exo 2"/>
                <a:cs typeface="Exo 2"/>
              </a:rPr>
              <a:t>ža konsultantske usluge u oblasti BioIT klijentima iz farmaceutske i IT industrije</a:t>
            </a:r>
            <a:r>
              <a:rPr sz="1950" spc="-10" dirty="0">
                <a:solidFill>
                  <a:srgbClr val="324E63"/>
                </a:solidFill>
                <a:latin typeface="Exo 2"/>
                <a:cs typeface="Exo 2"/>
              </a:rPr>
              <a:t>.</a:t>
            </a:r>
            <a:endParaRPr sz="1950" dirty="0">
              <a:latin typeface="Exo 2"/>
              <a:cs typeface="Exo 2"/>
            </a:endParaRPr>
          </a:p>
          <a:p>
            <a:pPr>
              <a:lnSpc>
                <a:spcPct val="100000"/>
              </a:lnSpc>
              <a:spcBef>
                <a:spcPts val="260"/>
              </a:spcBef>
            </a:pPr>
            <a:endParaRPr sz="1950" dirty="0">
              <a:latin typeface="Exo 2"/>
              <a:cs typeface="Exo 2"/>
            </a:endParaRPr>
          </a:p>
          <a:p>
            <a:pPr marL="12700">
              <a:lnSpc>
                <a:spcPct val="100000"/>
              </a:lnSpc>
            </a:pPr>
            <a:r>
              <a:rPr lang="sr-Latn-RS" sz="2450" b="1" spc="-10" dirty="0">
                <a:solidFill>
                  <a:srgbClr val="8CC696"/>
                </a:solidFill>
                <a:latin typeface="Exo 2"/>
                <a:cs typeface="Exo 2"/>
              </a:rPr>
              <a:t>Fokus u industriji</a:t>
            </a:r>
            <a:r>
              <a:rPr sz="2450" b="1" spc="-10" dirty="0">
                <a:solidFill>
                  <a:srgbClr val="8CC696"/>
                </a:solidFill>
                <a:latin typeface="Exo 2"/>
                <a:cs typeface="Exo 2"/>
              </a:rPr>
              <a:t>:</a:t>
            </a:r>
            <a:endParaRPr sz="2450" dirty="0">
              <a:latin typeface="Exo 2"/>
              <a:cs typeface="Exo 2"/>
            </a:endParaRPr>
          </a:p>
          <a:p>
            <a:pPr marL="12700" marR="10160" algn="just">
              <a:lnSpc>
                <a:spcPts val="2800"/>
              </a:lnSpc>
              <a:spcBef>
                <a:spcPts val="75"/>
              </a:spcBef>
            </a:pPr>
            <a:r>
              <a:rPr lang="sr-Latn-RS" sz="1950" dirty="0">
                <a:solidFill>
                  <a:srgbClr val="324E63"/>
                </a:solidFill>
                <a:latin typeface="Exo 2"/>
                <a:cs typeface="Exo 2"/>
              </a:rPr>
              <a:t>Specijalizovani smo za integraciju </a:t>
            </a:r>
            <a:r>
              <a:rPr lang="sr-Latn-RS" sz="1950" b="1" dirty="0">
                <a:solidFill>
                  <a:srgbClr val="324E63"/>
                </a:solidFill>
                <a:latin typeface="Exo 2"/>
                <a:cs typeface="Exo 2"/>
              </a:rPr>
              <a:t>prirodnih nauka </a:t>
            </a:r>
            <a:r>
              <a:rPr lang="en-US" sz="1950" b="1" dirty="0" err="1">
                <a:solidFill>
                  <a:srgbClr val="324E63"/>
                </a:solidFill>
                <a:latin typeface="Exo 2"/>
                <a:cs typeface="Exo 2"/>
              </a:rPr>
              <a:t>sa</a:t>
            </a:r>
            <a:r>
              <a:rPr lang="sr-Latn-RS" sz="1950" b="1" dirty="0">
                <a:solidFill>
                  <a:srgbClr val="324E63"/>
                </a:solidFill>
                <a:latin typeface="Exo 2"/>
                <a:cs typeface="Exo 2"/>
              </a:rPr>
              <a:t> informacioni</a:t>
            </a:r>
            <a:r>
              <a:rPr lang="en-US" sz="1950" b="1" dirty="0">
                <a:solidFill>
                  <a:srgbClr val="324E63"/>
                </a:solidFill>
                <a:latin typeface="Exo 2"/>
                <a:cs typeface="Exo 2"/>
              </a:rPr>
              <a:t>m</a:t>
            </a:r>
            <a:r>
              <a:rPr lang="sr-Latn-RS" sz="1950" b="1" dirty="0">
                <a:solidFill>
                  <a:srgbClr val="324E63"/>
                </a:solidFill>
                <a:latin typeface="Exo 2"/>
                <a:cs typeface="Exo 2"/>
              </a:rPr>
              <a:t> tehnologija</a:t>
            </a:r>
            <a:r>
              <a:rPr lang="en-US" sz="1950" b="1" dirty="0">
                <a:solidFill>
                  <a:srgbClr val="324E63"/>
                </a:solidFill>
                <a:latin typeface="Exo 2"/>
                <a:cs typeface="Exo 2"/>
              </a:rPr>
              <a:t>ma</a:t>
            </a:r>
            <a:r>
              <a:rPr lang="sr-Latn-RS" sz="1950" dirty="0">
                <a:solidFill>
                  <a:srgbClr val="324E63"/>
                </a:solidFill>
                <a:latin typeface="Exo 2"/>
                <a:cs typeface="Exo 2"/>
              </a:rPr>
              <a:t>, sa ciljem obezbeđenja ekspertize, pružanja konsultacija i razvoja alata za rešavanje ključnih problema u industriji.</a:t>
            </a:r>
          </a:p>
          <a:p>
            <a:pPr marL="12700" marR="10160" algn="just">
              <a:lnSpc>
                <a:spcPts val="2800"/>
              </a:lnSpc>
              <a:spcBef>
                <a:spcPts val="75"/>
              </a:spcBef>
            </a:pPr>
            <a:endParaRPr lang="en-US" sz="1950" dirty="0">
              <a:latin typeface="Exo 2"/>
              <a:cs typeface="Exo 2"/>
            </a:endParaRPr>
          </a:p>
          <a:p>
            <a:pPr marL="12700">
              <a:lnSpc>
                <a:spcPct val="100000"/>
              </a:lnSpc>
            </a:pPr>
            <a:r>
              <a:rPr lang="sr-Latn-RS" sz="2450" b="1" spc="-10" dirty="0">
                <a:solidFill>
                  <a:srgbClr val="8CC696"/>
                </a:solidFill>
                <a:latin typeface="Exo 2"/>
                <a:cs typeface="Exo 2"/>
              </a:rPr>
              <a:t>Regulatorno i infrastrukturno okruženje</a:t>
            </a:r>
            <a:r>
              <a:rPr sz="2450" b="1" spc="-10" dirty="0">
                <a:solidFill>
                  <a:srgbClr val="8CC696"/>
                </a:solidFill>
                <a:latin typeface="Exo 2"/>
                <a:cs typeface="Exo 2"/>
              </a:rPr>
              <a:t>:</a:t>
            </a:r>
            <a:endParaRPr sz="2450" dirty="0">
              <a:latin typeface="Exo 2"/>
              <a:cs typeface="Exo 2"/>
            </a:endParaRPr>
          </a:p>
          <a:p>
            <a:pPr marL="12700" marR="9525" algn="just">
              <a:lnSpc>
                <a:spcPts val="2800"/>
              </a:lnSpc>
              <a:spcBef>
                <a:spcPts val="75"/>
              </a:spcBef>
            </a:pPr>
            <a:r>
              <a:rPr lang="sr-Latn-RS" sz="1950" dirty="0">
                <a:solidFill>
                  <a:srgbClr val="324E63"/>
                </a:solidFill>
                <a:latin typeface="Exo 2"/>
                <a:cs typeface="Exo 2"/>
              </a:rPr>
              <a:t>Strogo se pridržavamo </a:t>
            </a:r>
            <a:r>
              <a:rPr lang="en-US" sz="1950" dirty="0">
                <a:solidFill>
                  <a:srgbClr val="324E63"/>
                </a:solidFill>
                <a:latin typeface="Exo 2"/>
                <a:cs typeface="Exo 2"/>
              </a:rPr>
              <a:t>GDPR</a:t>
            </a:r>
            <a:r>
              <a:rPr lang="sr-Latn-RS" sz="1950" dirty="0">
                <a:solidFill>
                  <a:srgbClr val="324E63"/>
                </a:solidFill>
                <a:latin typeface="Exo 2"/>
                <a:cs typeface="Exo 2"/>
              </a:rPr>
              <a:t>-a</a:t>
            </a:r>
            <a:r>
              <a:rPr lang="en-US" sz="1950" dirty="0">
                <a:solidFill>
                  <a:srgbClr val="324E63"/>
                </a:solidFill>
                <a:latin typeface="Exo 2"/>
                <a:cs typeface="Exo 2"/>
              </a:rPr>
              <a:t>, </a:t>
            </a:r>
            <a:r>
              <a:rPr lang="sr-Latn-RS" sz="1950" dirty="0">
                <a:solidFill>
                  <a:srgbClr val="324E63"/>
                </a:solidFill>
                <a:latin typeface="Exo 2"/>
                <a:cs typeface="Exo 2"/>
              </a:rPr>
              <a:t>industrijskih standarda </a:t>
            </a:r>
            <a:r>
              <a:rPr lang="en-US" sz="1950" dirty="0">
                <a:solidFill>
                  <a:srgbClr val="324E63"/>
                </a:solidFill>
                <a:latin typeface="Exo 2"/>
                <a:cs typeface="Exo 2"/>
              </a:rPr>
              <a:t>– CIS* </a:t>
            </a:r>
            <a:r>
              <a:rPr lang="sr-Latn-RS" sz="1950" dirty="0">
                <a:solidFill>
                  <a:srgbClr val="324E63"/>
                </a:solidFill>
                <a:latin typeface="Exo 2"/>
                <a:cs typeface="Exo 2"/>
              </a:rPr>
              <a:t>i</a:t>
            </a:r>
            <a:r>
              <a:rPr lang="en-US" sz="1950" dirty="0">
                <a:solidFill>
                  <a:srgbClr val="324E63"/>
                </a:solidFill>
                <a:latin typeface="Exo 2"/>
                <a:cs typeface="Exo 2"/>
              </a:rPr>
              <a:t> GDP*</a:t>
            </a:r>
            <a:r>
              <a:rPr lang="sr-Latn-RS" sz="1950" dirty="0">
                <a:solidFill>
                  <a:srgbClr val="324E63"/>
                </a:solidFill>
                <a:latin typeface="Exo 2"/>
                <a:cs typeface="Exo 2"/>
              </a:rPr>
              <a:t> zahteva</a:t>
            </a:r>
            <a:r>
              <a:rPr lang="en-US" sz="1950" dirty="0">
                <a:solidFill>
                  <a:srgbClr val="324E63"/>
                </a:solidFill>
                <a:latin typeface="Exo 2"/>
                <a:cs typeface="Exo 2"/>
              </a:rPr>
              <a:t>. </a:t>
            </a:r>
            <a:r>
              <a:rPr lang="sr-Latn-RS" sz="1950" dirty="0">
                <a:solidFill>
                  <a:srgbClr val="324E63"/>
                </a:solidFill>
                <a:latin typeface="Exo 2"/>
                <a:cs typeface="Exo 2"/>
              </a:rPr>
              <a:t>Imamo bogato iskustvo u korišćenju softvera koji je u skladu sa </a:t>
            </a:r>
            <a:r>
              <a:rPr lang="en-US" sz="1950" dirty="0">
                <a:solidFill>
                  <a:srgbClr val="324E63"/>
                </a:solidFill>
                <a:latin typeface="Exo 2"/>
                <a:cs typeface="Exo 2"/>
              </a:rPr>
              <a:t>21 CFR</a:t>
            </a:r>
            <a:r>
              <a:rPr lang="sr-Latn-RS" sz="1950" dirty="0">
                <a:solidFill>
                  <a:srgbClr val="324E63"/>
                </a:solidFill>
                <a:latin typeface="Exo 2"/>
                <a:cs typeface="Exo 2"/>
              </a:rPr>
              <a:t>*</a:t>
            </a:r>
            <a:r>
              <a:rPr lang="en-US" sz="1950" dirty="0">
                <a:solidFill>
                  <a:srgbClr val="324E63"/>
                </a:solidFill>
                <a:latin typeface="Exo 2"/>
                <a:cs typeface="Exo 2"/>
              </a:rPr>
              <a:t> Part 11</a:t>
            </a:r>
            <a:r>
              <a:rPr lang="sr-Latn-RS" sz="1950" dirty="0">
                <a:solidFill>
                  <a:srgbClr val="324E63"/>
                </a:solidFill>
                <a:latin typeface="Exo 2"/>
                <a:cs typeface="Exo 2"/>
              </a:rPr>
              <a:t> zahtevima</a:t>
            </a:r>
            <a:r>
              <a:rPr lang="en-US" sz="1950" dirty="0">
                <a:solidFill>
                  <a:srgbClr val="324E63"/>
                </a:solidFill>
                <a:latin typeface="Exo 2"/>
                <a:cs typeface="Exo 2"/>
              </a:rPr>
              <a:t>. </a:t>
            </a:r>
            <a:r>
              <a:rPr lang="sr-Latn-RS" sz="1950" dirty="0">
                <a:solidFill>
                  <a:srgbClr val="324E63"/>
                </a:solidFill>
                <a:latin typeface="Exo 2"/>
                <a:cs typeface="Exo 2"/>
              </a:rPr>
              <a:t>Koristimo pristup Nacionalnoj AI platformi u Državnom </a:t>
            </a:r>
            <a:r>
              <a:rPr lang="en-US" sz="1950" dirty="0">
                <a:solidFill>
                  <a:srgbClr val="324E63"/>
                </a:solidFill>
                <a:latin typeface="Exo 2"/>
                <a:cs typeface="Exo 2"/>
              </a:rPr>
              <a:t>Data Cent</a:t>
            </a:r>
            <a:r>
              <a:rPr lang="sr-Latn-RS" sz="1950" dirty="0">
                <a:solidFill>
                  <a:srgbClr val="324E63"/>
                </a:solidFill>
                <a:latin typeface="Exo 2"/>
                <a:cs typeface="Exo 2"/>
              </a:rPr>
              <a:t>ru koji zadovoljava</a:t>
            </a:r>
            <a:r>
              <a:rPr lang="en-US" sz="1950" dirty="0">
                <a:solidFill>
                  <a:srgbClr val="324E63"/>
                </a:solidFill>
                <a:latin typeface="Exo 2"/>
                <a:cs typeface="Exo 2"/>
              </a:rPr>
              <a:t> Tier 4 standard</a:t>
            </a:r>
            <a:r>
              <a:rPr lang="sr-Latn-RS" sz="1950" dirty="0">
                <a:solidFill>
                  <a:srgbClr val="324E63"/>
                </a:solidFill>
                <a:latin typeface="Exo 2"/>
                <a:cs typeface="Exo 2"/>
              </a:rPr>
              <a:t>, kao i</a:t>
            </a:r>
            <a:r>
              <a:rPr lang="en-US" sz="1950" dirty="0">
                <a:solidFill>
                  <a:srgbClr val="324E63"/>
                </a:solidFill>
                <a:latin typeface="Exo 2"/>
                <a:cs typeface="Exo 2"/>
              </a:rPr>
              <a:t> NVIDIA Supercomputer</a:t>
            </a:r>
            <a:r>
              <a:rPr lang="sr-Latn-RS" sz="1950" dirty="0">
                <a:solidFill>
                  <a:srgbClr val="324E63"/>
                </a:solidFill>
                <a:latin typeface="Exo 2"/>
                <a:cs typeface="Exo 2"/>
              </a:rPr>
              <a:t>-u</a:t>
            </a:r>
            <a:r>
              <a:rPr lang="en-US" sz="1950" dirty="0">
                <a:solidFill>
                  <a:srgbClr val="324E63"/>
                </a:solidFill>
                <a:latin typeface="Exo 2"/>
                <a:cs typeface="Exo 2"/>
              </a:rPr>
              <a:t> </a:t>
            </a:r>
            <a:r>
              <a:rPr lang="sr-Latn-RS" sz="1950" dirty="0">
                <a:solidFill>
                  <a:srgbClr val="324E63"/>
                </a:solidFill>
                <a:latin typeface="Exo 2"/>
                <a:cs typeface="Exo 2"/>
              </a:rPr>
              <a:t>koji koristi najsavremeniju generaciju </a:t>
            </a:r>
            <a:r>
              <a:rPr lang="en-US" sz="1950" dirty="0">
                <a:solidFill>
                  <a:srgbClr val="324E63"/>
                </a:solidFill>
                <a:latin typeface="Exo 2"/>
                <a:cs typeface="Exo 2"/>
              </a:rPr>
              <a:t>AI platform</a:t>
            </a:r>
            <a:r>
              <a:rPr lang="sr-Latn-RS" sz="1950" dirty="0">
                <a:solidFill>
                  <a:srgbClr val="324E63"/>
                </a:solidFill>
                <a:latin typeface="Exo 2"/>
                <a:cs typeface="Exo 2"/>
              </a:rPr>
              <a:t>e</a:t>
            </a:r>
            <a:r>
              <a:rPr lang="en-US" sz="1950" dirty="0">
                <a:solidFill>
                  <a:srgbClr val="324E63"/>
                </a:solidFill>
                <a:latin typeface="Exo 2"/>
                <a:cs typeface="Exo 2"/>
              </a:rPr>
              <a:t>. </a:t>
            </a:r>
            <a:r>
              <a:rPr lang="sr-Latn-RS" sz="1950" dirty="0">
                <a:solidFill>
                  <a:srgbClr val="324E63"/>
                </a:solidFill>
                <a:latin typeface="Exo 2"/>
                <a:cs typeface="Exo 2"/>
              </a:rPr>
              <a:t>ISO 27001 sertifikacija se očekuje u julu 2024.</a:t>
            </a:r>
            <a:endParaRPr lang="en-US" sz="1950" dirty="0">
              <a:solidFill>
                <a:srgbClr val="324E63"/>
              </a:solidFill>
              <a:latin typeface="Exo 2"/>
              <a:cs typeface="Exo 2"/>
            </a:endParaRPr>
          </a:p>
          <a:p>
            <a:pPr>
              <a:lnSpc>
                <a:spcPct val="100000"/>
              </a:lnSpc>
              <a:spcBef>
                <a:spcPts val="260"/>
              </a:spcBef>
            </a:pPr>
            <a:endParaRPr sz="1950" dirty="0">
              <a:latin typeface="Exo 2"/>
              <a:cs typeface="Exo 2"/>
            </a:endParaRPr>
          </a:p>
          <a:p>
            <a:pPr marL="12700">
              <a:lnSpc>
                <a:spcPct val="100000"/>
              </a:lnSpc>
            </a:pPr>
            <a:r>
              <a:rPr lang="sr-Latn-RS" sz="2450" b="1" dirty="0">
                <a:solidFill>
                  <a:srgbClr val="8CC696"/>
                </a:solidFill>
                <a:latin typeface="Exo 2"/>
                <a:cs typeface="Exo 2"/>
              </a:rPr>
              <a:t>Spektar klijenata</a:t>
            </a:r>
            <a:r>
              <a:rPr sz="2450" b="1" spc="-10" dirty="0">
                <a:solidFill>
                  <a:srgbClr val="8CC696"/>
                </a:solidFill>
                <a:latin typeface="Exo 2"/>
                <a:cs typeface="Exo 2"/>
              </a:rPr>
              <a:t>:</a:t>
            </a:r>
            <a:endParaRPr sz="2450" dirty="0">
              <a:latin typeface="Exo 2"/>
              <a:cs typeface="Exo 2"/>
            </a:endParaRPr>
          </a:p>
          <a:p>
            <a:pPr marL="12700" marR="9525" algn="just">
              <a:lnSpc>
                <a:spcPts val="2800"/>
              </a:lnSpc>
              <a:spcBef>
                <a:spcPts val="75"/>
              </a:spcBef>
            </a:pPr>
            <a:r>
              <a:rPr lang="sr-Latn-RS" sz="1950" dirty="0">
                <a:solidFill>
                  <a:srgbClr val="324E63"/>
                </a:solidFill>
                <a:latin typeface="Exo 2"/>
                <a:cs typeface="Exo 2"/>
              </a:rPr>
              <a:t>Naša ekspertiza prilagođena je farmaceutskim i biotehnološkim kompanijama, kao i softverskim kompanijama koje razvijaju softver namenjen zdravstvenoj industriji. Imamo uspostavljena partnerstva i klijente na Severno-Američkom tržištu.</a:t>
            </a:r>
            <a:endParaRPr lang="en-US" sz="1950" dirty="0">
              <a:latin typeface="Exo 2"/>
              <a:cs typeface="Exo 2"/>
            </a:endParaRPr>
          </a:p>
          <a:p>
            <a:pPr marL="12700" marR="5080">
              <a:lnSpc>
                <a:spcPct val="118000"/>
              </a:lnSpc>
              <a:spcBef>
                <a:spcPts val="2070"/>
              </a:spcBef>
            </a:pPr>
            <a:r>
              <a:rPr lang="sr-Latn-RS" sz="2450" b="1" spc="-10" dirty="0">
                <a:solidFill>
                  <a:srgbClr val="8CC696"/>
                </a:solidFill>
                <a:latin typeface="Exo 2"/>
                <a:cs typeface="Exo 2"/>
              </a:rPr>
              <a:t>Poslovanje</a:t>
            </a:r>
            <a:r>
              <a:rPr lang="en-US" sz="2450" b="1" spc="-10" dirty="0">
                <a:solidFill>
                  <a:srgbClr val="8CC696"/>
                </a:solidFill>
                <a:latin typeface="Exo 2"/>
                <a:cs typeface="Exo 2"/>
              </a:rPr>
              <a:t>:</a:t>
            </a:r>
            <a:br>
              <a:rPr lang="en-US" sz="2450" b="1" spc="-10" dirty="0">
                <a:solidFill>
                  <a:srgbClr val="8CC696"/>
                </a:solidFill>
                <a:latin typeface="Exo 2"/>
                <a:cs typeface="Exo 2"/>
              </a:rPr>
            </a:br>
            <a:r>
              <a:rPr lang="sr-Latn-RS" sz="1950" dirty="0">
                <a:solidFill>
                  <a:srgbClr val="3E6256"/>
                </a:solidFill>
                <a:latin typeface="Exo 2"/>
              </a:rPr>
              <a:t>GENIAL čini tim od 30 stručnjaka, velikom većinom žena. Do sada smo imali organski rast a naše poslovanje karakterišu dugotrajna partnerstva i stabilni izvori prihoda. </a:t>
            </a:r>
          </a:p>
          <a:p>
            <a:pPr marL="12700" marR="5080">
              <a:lnSpc>
                <a:spcPct val="118000"/>
              </a:lnSpc>
              <a:spcBef>
                <a:spcPts val="2070"/>
              </a:spcBef>
            </a:pPr>
            <a:r>
              <a:rPr lang="sr-Latn-RS" sz="1950" dirty="0">
                <a:solidFill>
                  <a:srgbClr val="3E6256"/>
                </a:solidFill>
                <a:latin typeface="Exo 2"/>
                <a:cs typeface="Exo 2"/>
              </a:rPr>
              <a:t>Genial je partner NVIDIA Inception programa za cutting edge startape.</a:t>
            </a:r>
            <a:endParaRPr lang="en-US" sz="1950" dirty="0">
              <a:solidFill>
                <a:srgbClr val="3E6256"/>
              </a:solidFill>
              <a:latin typeface="Exo 2"/>
              <a:cs typeface="Exo 2"/>
            </a:endParaRPr>
          </a:p>
        </p:txBody>
      </p:sp>
      <p:sp>
        <p:nvSpPr>
          <p:cNvPr id="6" name="object 6"/>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7" name="object 7"/>
          <p:cNvSpPr txBox="1">
            <a:spLocks noGrp="1"/>
          </p:cNvSpPr>
          <p:nvPr>
            <p:ph type="sldNum" sz="quarter" idx="7"/>
          </p:nvPr>
        </p:nvSpPr>
        <p:spPr>
          <a:prstGeom prst="rect">
            <a:avLst/>
          </a:prstGeom>
        </p:spPr>
        <p:txBody>
          <a:bodyPr vert="horz" wrap="square" lIns="0" tIns="17145" rIns="0" bIns="0" rtlCol="0">
            <a:spAutoFit/>
          </a:bodyPr>
          <a:lstStyle/>
          <a:p>
            <a:pPr marL="116839">
              <a:lnSpc>
                <a:spcPct val="100000"/>
              </a:lnSpc>
              <a:spcBef>
                <a:spcPts val="135"/>
              </a:spcBef>
            </a:pPr>
            <a:fld id="{81D60167-4931-47E6-BA6A-407CBD079E47}" type="slidenum">
              <a:rPr spc="-50" dirty="0"/>
              <a:t>2</a:t>
            </a:fld>
            <a:endParaRPr spc="-50"/>
          </a:p>
        </p:txBody>
      </p:sp>
      <p:sp>
        <p:nvSpPr>
          <p:cNvPr id="10" name="TextBox 9">
            <a:extLst>
              <a:ext uri="{FF2B5EF4-FFF2-40B4-BE49-F238E27FC236}">
                <a16:creationId xmlns:a16="http://schemas.microsoft.com/office/drawing/2014/main" id="{83F62342-F438-2831-2E09-CBF135C0635B}"/>
              </a:ext>
            </a:extLst>
          </p:cNvPr>
          <p:cNvSpPr txBox="1"/>
          <p:nvPr/>
        </p:nvSpPr>
        <p:spPr>
          <a:xfrm>
            <a:off x="15600478" y="9326457"/>
            <a:ext cx="3272050" cy="1077218"/>
          </a:xfrm>
          <a:prstGeom prst="rect">
            <a:avLst/>
          </a:prstGeom>
          <a:noFill/>
        </p:spPr>
        <p:txBody>
          <a:bodyPr wrap="square" rtlCol="0">
            <a:spAutoFit/>
          </a:bodyPr>
          <a:lstStyle/>
          <a:p>
            <a:r>
              <a:rPr lang="en-US" sz="1600" i="1" dirty="0">
                <a:solidFill>
                  <a:srgbClr val="324E63"/>
                </a:solidFill>
                <a:latin typeface="Exo 2"/>
              </a:rPr>
              <a:t>CIS* Center for Internet Security </a:t>
            </a:r>
          </a:p>
          <a:p>
            <a:r>
              <a:rPr lang="en-US" sz="1600" i="1" dirty="0">
                <a:solidFill>
                  <a:srgbClr val="324E63"/>
                </a:solidFill>
                <a:latin typeface="Exo 2"/>
              </a:rPr>
              <a:t>GDP* Good Documentation Practices</a:t>
            </a:r>
          </a:p>
          <a:p>
            <a:r>
              <a:rPr lang="sr-Latn-RS" sz="1600" i="1" dirty="0">
                <a:solidFill>
                  <a:srgbClr val="324E63"/>
                </a:solidFill>
                <a:latin typeface="Exo 2"/>
              </a:rPr>
              <a:t>CFR* Code of Federal Regulation</a:t>
            </a:r>
            <a:endParaRPr lang="en-US" sz="1600" i="1" dirty="0">
              <a:solidFill>
                <a:srgbClr val="324E63"/>
              </a:solidFill>
              <a:latin typeface="Exo 2"/>
            </a:endParaRPr>
          </a:p>
          <a:p>
            <a:endParaRPr lang="en-US" sz="1600" i="1" dirty="0">
              <a:solidFill>
                <a:srgbClr val="324E63"/>
              </a:solidFill>
              <a:latin typeface="Exo 2"/>
            </a:endParaRPr>
          </a:p>
        </p:txBody>
      </p:sp>
      <p:pic>
        <p:nvPicPr>
          <p:cNvPr id="11" name="Picture 10">
            <a:extLst>
              <a:ext uri="{FF2B5EF4-FFF2-40B4-BE49-F238E27FC236}">
                <a16:creationId xmlns:a16="http://schemas.microsoft.com/office/drawing/2014/main" id="{445A222C-C11D-6ECA-E5D4-C8E21ADB2E9E}"/>
              </a:ext>
            </a:extLst>
          </p:cNvPr>
          <p:cNvPicPr>
            <a:picLocks noChangeAspect="1"/>
          </p:cNvPicPr>
          <p:nvPr/>
        </p:nvPicPr>
        <p:blipFill>
          <a:blip r:embed="rId2"/>
          <a:stretch>
            <a:fillRect/>
          </a:stretch>
        </p:blipFill>
        <p:spPr>
          <a:xfrm>
            <a:off x="13806192" y="1773866"/>
            <a:ext cx="6020322" cy="1425063"/>
          </a:xfrm>
          <a:prstGeom prst="rect">
            <a:avLst/>
          </a:prstGeom>
        </p:spPr>
      </p:pic>
      <p:pic>
        <p:nvPicPr>
          <p:cNvPr id="8" name="Picture 7">
            <a:extLst>
              <a:ext uri="{FF2B5EF4-FFF2-40B4-BE49-F238E27FC236}">
                <a16:creationId xmlns:a16="http://schemas.microsoft.com/office/drawing/2014/main" id="{00D01048-1400-6F8E-4C42-B133FBAAB6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79119" y="3682252"/>
            <a:ext cx="5147395" cy="201168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9748156" cy="2188029"/>
          </a:xfrm>
          <a:custGeom>
            <a:avLst/>
            <a:gdLst/>
            <a:ahLst/>
            <a:cxnLst/>
            <a:rect l="l" t="t" r="r" b="b"/>
            <a:pathLst>
              <a:path w="7591425" h="1948180">
                <a:moveTo>
                  <a:pt x="7591391" y="0"/>
                </a:moveTo>
                <a:lnTo>
                  <a:pt x="0" y="0"/>
                </a:lnTo>
                <a:lnTo>
                  <a:pt x="0" y="1947584"/>
                </a:lnTo>
                <a:lnTo>
                  <a:pt x="7277265" y="1947584"/>
                </a:lnTo>
                <a:lnTo>
                  <a:pt x="7323685" y="1944178"/>
                </a:lnTo>
                <a:lnTo>
                  <a:pt x="7367990" y="1934285"/>
                </a:lnTo>
                <a:lnTo>
                  <a:pt x="7409695" y="1918389"/>
                </a:lnTo>
                <a:lnTo>
                  <a:pt x="7448312" y="1896978"/>
                </a:lnTo>
                <a:lnTo>
                  <a:pt x="7483357" y="1870536"/>
                </a:lnTo>
                <a:lnTo>
                  <a:pt x="7514343" y="1839550"/>
                </a:lnTo>
                <a:lnTo>
                  <a:pt x="7540785" y="1804505"/>
                </a:lnTo>
                <a:lnTo>
                  <a:pt x="7562196" y="1765888"/>
                </a:lnTo>
                <a:lnTo>
                  <a:pt x="7578092" y="1724183"/>
                </a:lnTo>
                <a:lnTo>
                  <a:pt x="7587986" y="1679878"/>
                </a:lnTo>
                <a:lnTo>
                  <a:pt x="7591391" y="1633458"/>
                </a:lnTo>
                <a:lnTo>
                  <a:pt x="7591391" y="0"/>
                </a:lnTo>
                <a:close/>
              </a:path>
            </a:pathLst>
          </a:custGeom>
          <a:solidFill>
            <a:srgbClr val="8CC696"/>
          </a:solidFill>
        </p:spPr>
        <p:txBody>
          <a:bodyPr wrap="square" lIns="0" tIns="0" rIns="0" bIns="0" rtlCol="0"/>
          <a:lstStyle/>
          <a:p>
            <a:endParaRPr/>
          </a:p>
        </p:txBody>
      </p:sp>
      <p:sp>
        <p:nvSpPr>
          <p:cNvPr id="3" name="object 3"/>
          <p:cNvSpPr txBox="1">
            <a:spLocks noGrp="1"/>
          </p:cNvSpPr>
          <p:nvPr>
            <p:ph type="title"/>
          </p:nvPr>
        </p:nvSpPr>
        <p:spPr>
          <a:xfrm>
            <a:off x="634940" y="89338"/>
            <a:ext cx="16165138" cy="1858842"/>
          </a:xfrm>
          <a:prstGeom prst="rect">
            <a:avLst/>
          </a:prstGeom>
        </p:spPr>
        <p:txBody>
          <a:bodyPr vert="horz" wrap="square" lIns="0" tIns="12065" rIns="0" bIns="0" rtlCol="0">
            <a:spAutoFit/>
          </a:bodyPr>
          <a:lstStyle/>
          <a:p>
            <a:pPr marL="22860">
              <a:lnSpc>
                <a:spcPct val="100000"/>
              </a:lnSpc>
              <a:spcBef>
                <a:spcPts val="95"/>
              </a:spcBef>
            </a:pPr>
            <a:r>
              <a:rPr lang="sr-Latn-RS" sz="4000" spc="-10" dirty="0"/>
              <a:t>Personalizovana medicina</a:t>
            </a:r>
            <a:br>
              <a:rPr lang="sr-Latn-RS" sz="4000" spc="-10" dirty="0"/>
            </a:br>
            <a:r>
              <a:rPr lang="sr-Latn-RS" sz="4000" spc="-10" dirty="0"/>
              <a:t>Veštačka inteligencija </a:t>
            </a:r>
            <a:br>
              <a:rPr lang="sr-Latn-RS" sz="4000" spc="-10" dirty="0"/>
            </a:br>
            <a:r>
              <a:rPr lang="sr-Latn-RS" sz="4000" spc="-10" dirty="0"/>
              <a:t>Single-cell analiza</a:t>
            </a:r>
            <a:endParaRPr sz="4000" spc="-10" dirty="0"/>
          </a:p>
        </p:txBody>
      </p:sp>
      <p:sp>
        <p:nvSpPr>
          <p:cNvPr id="4" name="object 4"/>
          <p:cNvSpPr txBox="1"/>
          <p:nvPr/>
        </p:nvSpPr>
        <p:spPr>
          <a:xfrm>
            <a:off x="634940" y="2980745"/>
            <a:ext cx="10168257" cy="8230074"/>
          </a:xfrm>
          <a:prstGeom prst="rect">
            <a:avLst/>
          </a:prstGeom>
        </p:spPr>
        <p:txBody>
          <a:bodyPr vert="horz" wrap="square" lIns="0" tIns="67945" rIns="0" bIns="0" rtlCol="0">
            <a:spAutoFit/>
          </a:bodyPr>
          <a:lstStyle/>
          <a:p>
            <a:pPr marL="12700">
              <a:lnSpc>
                <a:spcPct val="100000"/>
              </a:lnSpc>
              <a:spcBef>
                <a:spcPts val="535"/>
              </a:spcBef>
            </a:pPr>
            <a:r>
              <a:rPr lang="en-US" sz="1800" dirty="0" err="1">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Nalazimo</a:t>
            </a:r>
            <a:r>
              <a:rPr lang="en-US" sz="1800" dirty="0">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 se u </a:t>
            </a:r>
            <a:r>
              <a:rPr lang="en-US" sz="1800" dirty="0" err="1">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ključnom</a:t>
            </a:r>
            <a:r>
              <a:rPr lang="en-US" sz="1800" dirty="0">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momentu</a:t>
            </a:r>
            <a:r>
              <a:rPr lang="en-US" sz="1800" dirty="0">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 za </a:t>
            </a:r>
            <a:r>
              <a:rPr lang="en-US" sz="1800" dirty="0" err="1">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velike</a:t>
            </a:r>
            <a:r>
              <a:rPr lang="en-US" sz="1800" dirty="0">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promene</a:t>
            </a:r>
            <a:r>
              <a:rPr lang="en-US" sz="1800" dirty="0">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 u </a:t>
            </a:r>
            <a:r>
              <a:rPr lang="en-US" sz="1800" dirty="0" err="1">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medicini</a:t>
            </a:r>
            <a:r>
              <a:rPr lang="en-US" sz="1800" dirty="0">
                <a:solidFill>
                  <a:srgbClr val="3E6256"/>
                </a:solidFill>
                <a:effectLst/>
                <a:latin typeface="Calibri" panose="020F0502020204030204" pitchFamily="34" charset="0"/>
                <a:ea typeface="Calibri" panose="020F0502020204030204" pitchFamily="34" charset="0"/>
                <a:cs typeface="Times New Roman" panose="02020603050405020304" pitchFamily="18" charset="0"/>
              </a:rPr>
              <a:t>. </a:t>
            </a:r>
            <a:endParaRPr lang="sr-Latn-RS" sz="1800" dirty="0">
              <a:solidFill>
                <a:srgbClr val="3E6256"/>
              </a:solidFill>
              <a:effectLst/>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r>
              <a:rPr lang="sr-Latn-RS" b="1" dirty="0">
                <a:solidFill>
                  <a:srgbClr val="3E6256"/>
                </a:solidFill>
                <a:latin typeface="Calibri" panose="020F0502020204030204" pitchFamily="34" charset="0"/>
                <a:ea typeface="Calibri" panose="020F0502020204030204" pitchFamily="34" charset="0"/>
                <a:cs typeface="Times New Roman" panose="02020603050405020304" pitchFamily="18" charset="0"/>
              </a:rPr>
              <a:t>Personalizovana medicina </a:t>
            </a:r>
            <a:r>
              <a:rPr lang="sr-Latn-RS" dirty="0">
                <a:solidFill>
                  <a:srgbClr val="3E6256"/>
                </a:solidFill>
                <a:latin typeface="Calibri" panose="020F0502020204030204" pitchFamily="34" charset="0"/>
                <a:ea typeface="Calibri" panose="020F0502020204030204" pitchFamily="34" charset="0"/>
                <a:cs typeface="Times New Roman" panose="02020603050405020304" pitchFamily="18" charset="0"/>
              </a:rPr>
              <a:t>zahteva izučavanje pojedinačnih ćelija (Single cell, SC) na nivou specifičnih bioloških indikatora (biomarkera) radi postavljanja precizne dijagnoze, praćenja bolesti i odgovora na terapiju. </a:t>
            </a:r>
          </a:p>
          <a:p>
            <a:pPr marL="0" marR="0" algn="just">
              <a:lnSpc>
                <a:spcPct val="115000"/>
              </a:lnSpc>
              <a:spcBef>
                <a:spcPts val="0"/>
              </a:spcBef>
              <a:spcAft>
                <a:spcPts val="0"/>
              </a:spcAft>
            </a:pP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sr-Latn-R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sr-Latn-R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Single-cell analiza je tehnika u molekularnoj biologiji koja omogućava proučavanje individualnih ćelija na molekularnom nivou. Ova metoda omogućava detaljno razumevanje bioloških procesa unutar pojedinačnih ćelija, za razliku od tradicionalnih metoda koje proučavaju prosečne vrednosti iz velikog broja ćelija. Single-cell analiza ima široku primenu u istraživanjima koja uključuju razvoj organizama, funkcionalne studije tkiva, identifikaciju retkih ćelija, i razumevanje heterogenosti ćelija unutar tkiva ili populacije ćelija.</a:t>
            </a:r>
          </a:p>
          <a:p>
            <a:pPr marL="0" marR="0" algn="just">
              <a:lnSpc>
                <a:spcPct val="115000"/>
              </a:lnSpc>
              <a:spcBef>
                <a:spcPts val="0"/>
              </a:spcBef>
              <a:spcAft>
                <a:spcPts val="0"/>
              </a:spcAft>
            </a:pPr>
            <a:endParaRPr lang="sr-Latn-R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Postoje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dva</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pristupa</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visokopropusnim</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sr-Latn-R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single-cell analizama</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citometrijske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metode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i</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sekvenciranje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sledeće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generacije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(next generation sequencing, NGS).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Citometrijske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metode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su</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“top-down”,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odnosno</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identifikujemo</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i</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brojimo</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ćelije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koje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imaju</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predefinisani</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skup</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biomarkera</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SC NGS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metode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su</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“bottom-up”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jer</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analizom</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utvrđujemo</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sve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biomarkere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koji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su</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prisutni</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kod</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određene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ćelije</a:t>
            </a:r>
            <a:r>
              <a:rPr lang="en-U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endParaRPr lang="sr-Latn-RS" dirty="0">
              <a:solidFill>
                <a:srgbClr val="4E7A6B"/>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sr-Latn-RS" sz="1800" dirty="0">
                <a:solidFill>
                  <a:srgbClr val="4E7A6B"/>
                </a:solidFill>
                <a:effectLst/>
                <a:latin typeface="Calibri" panose="020F0502020204030204" pitchFamily="34" charset="0"/>
                <a:ea typeface="Calibri" panose="020F0502020204030204" pitchFamily="34" charset="0"/>
                <a:cs typeface="Times New Roman" panose="02020603050405020304" pitchFamily="18" charset="0"/>
              </a:rPr>
              <a:t>Single-cell analiza je revolucionarna u biomedicinskim istraživanjima jer omogućava identifikaciju i karakterizaciju različitih tipova ćelija, otkrivanje ćelijskih subpopulacija, i razumevanje ćelijske heterogenosti. Ovo je posebno važno za istraživanja u oblasti onkologije, neurobiologije, imunologije i razvojne biologije.</a:t>
            </a:r>
          </a:p>
          <a:p>
            <a:pPr marL="0" marR="0" algn="just">
              <a:lnSpc>
                <a:spcPct val="115000"/>
              </a:lnSpc>
              <a:spcBef>
                <a:spcPts val="0"/>
              </a:spcBef>
              <a:spcAft>
                <a:spcPts val="0"/>
              </a:spcAft>
            </a:pPr>
            <a:endParaRPr lang="sr-Latn-R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sr-Latn-R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sr-Latn-R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6"/>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t>Committed</a:t>
            </a:r>
            <a:r>
              <a:rPr spc="225" dirty="0"/>
              <a:t> </a:t>
            </a:r>
            <a:r>
              <a:rPr spc="55" dirty="0"/>
              <a:t>to</a:t>
            </a:r>
            <a:r>
              <a:rPr spc="250" dirty="0"/>
              <a:t> </a:t>
            </a:r>
            <a:r>
              <a:rPr spc="95" dirty="0"/>
              <a:t>address</a:t>
            </a:r>
            <a:r>
              <a:rPr spc="245" dirty="0"/>
              <a:t> </a:t>
            </a:r>
            <a:r>
              <a:rPr spc="95" dirty="0"/>
              <a:t>complex</a:t>
            </a:r>
            <a:r>
              <a:rPr spc="250" dirty="0"/>
              <a:t> </a:t>
            </a:r>
            <a:r>
              <a:rPr spc="100" dirty="0"/>
              <a:t>scientific</a:t>
            </a:r>
            <a:r>
              <a:rPr spc="250" dirty="0"/>
              <a:t> </a:t>
            </a:r>
            <a:r>
              <a:rPr spc="80" dirty="0"/>
              <a:t>needs </a:t>
            </a:r>
          </a:p>
        </p:txBody>
      </p:sp>
      <p:sp>
        <p:nvSpPr>
          <p:cNvPr id="7" name="object 7"/>
          <p:cNvSpPr txBox="1">
            <a:spLocks noGrp="1"/>
          </p:cNvSpPr>
          <p:nvPr>
            <p:ph type="sldNum" sz="quarter" idx="7"/>
          </p:nvPr>
        </p:nvSpPr>
        <p:spPr>
          <a:prstGeom prst="rect">
            <a:avLst/>
          </a:prstGeom>
        </p:spPr>
        <p:txBody>
          <a:bodyPr vert="horz" wrap="square" lIns="0" tIns="17145" rIns="0" bIns="0" rtlCol="0">
            <a:spAutoFit/>
          </a:bodyPr>
          <a:lstStyle/>
          <a:p>
            <a:pPr marL="116839">
              <a:lnSpc>
                <a:spcPct val="100000"/>
              </a:lnSpc>
              <a:spcBef>
                <a:spcPts val="135"/>
              </a:spcBef>
            </a:pPr>
            <a:fld id="{81D60167-4931-47E6-BA6A-407CBD079E47}" type="slidenum">
              <a:rPr spc="-50" dirty="0"/>
              <a:t>3</a:t>
            </a:fld>
            <a:endParaRPr spc="-50" dirty="0"/>
          </a:p>
        </p:txBody>
      </p:sp>
      <p:pic>
        <p:nvPicPr>
          <p:cNvPr id="8" name="Picture 7">
            <a:extLst>
              <a:ext uri="{FF2B5EF4-FFF2-40B4-BE49-F238E27FC236}">
                <a16:creationId xmlns:a16="http://schemas.microsoft.com/office/drawing/2014/main" id="{835911BB-9E07-CDE1-96CB-F209FA815926}"/>
              </a:ext>
            </a:extLst>
          </p:cNvPr>
          <p:cNvPicPr>
            <a:picLocks noChangeAspect="1"/>
          </p:cNvPicPr>
          <p:nvPr/>
        </p:nvPicPr>
        <p:blipFill rotWithShape="1">
          <a:blip r:embed="rId2">
            <a:extLst>
              <a:ext uri="{28A0092B-C50C-407E-A947-70E740481C1C}">
                <a14:useLocalDpi xmlns:a14="http://schemas.microsoft.com/office/drawing/2010/main" val="0"/>
              </a:ext>
            </a:extLst>
          </a:blip>
          <a:srcRect r="22645"/>
          <a:stretch/>
        </p:blipFill>
        <p:spPr>
          <a:xfrm>
            <a:off x="9213850" y="17126"/>
            <a:ext cx="10890250" cy="93093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69771" y="37127"/>
            <a:ext cx="14183117" cy="2459887"/>
          </a:xfrm>
          <a:custGeom>
            <a:avLst/>
            <a:gdLst/>
            <a:ahLst/>
            <a:cxnLst/>
            <a:rect l="l" t="t" r="r" b="b"/>
            <a:pathLst>
              <a:path w="15235555" h="1948180">
                <a:moveTo>
                  <a:pt x="15235138" y="0"/>
                </a:moveTo>
                <a:lnTo>
                  <a:pt x="0" y="0"/>
                </a:lnTo>
                <a:lnTo>
                  <a:pt x="0" y="1633458"/>
                </a:lnTo>
                <a:lnTo>
                  <a:pt x="3405" y="1679878"/>
                </a:lnTo>
                <a:lnTo>
                  <a:pt x="13299" y="1724183"/>
                </a:lnTo>
                <a:lnTo>
                  <a:pt x="29194" y="1765888"/>
                </a:lnTo>
                <a:lnTo>
                  <a:pt x="50606" y="1804505"/>
                </a:lnTo>
                <a:lnTo>
                  <a:pt x="77048" y="1839550"/>
                </a:lnTo>
                <a:lnTo>
                  <a:pt x="108034" y="1870536"/>
                </a:lnTo>
                <a:lnTo>
                  <a:pt x="143079" y="1896978"/>
                </a:lnTo>
                <a:lnTo>
                  <a:pt x="181696" y="1918389"/>
                </a:lnTo>
                <a:lnTo>
                  <a:pt x="223400" y="1934285"/>
                </a:lnTo>
                <a:lnTo>
                  <a:pt x="267706" y="1944178"/>
                </a:lnTo>
                <a:lnTo>
                  <a:pt x="314126" y="1947584"/>
                </a:lnTo>
                <a:lnTo>
                  <a:pt x="14921011" y="1947584"/>
                </a:lnTo>
                <a:lnTo>
                  <a:pt x="14967432" y="1944178"/>
                </a:lnTo>
                <a:lnTo>
                  <a:pt x="15011737" y="1934285"/>
                </a:lnTo>
                <a:lnTo>
                  <a:pt x="15053441" y="1918389"/>
                </a:lnTo>
                <a:lnTo>
                  <a:pt x="15092058" y="1896978"/>
                </a:lnTo>
                <a:lnTo>
                  <a:pt x="15127103" y="1870536"/>
                </a:lnTo>
                <a:lnTo>
                  <a:pt x="15158089" y="1839550"/>
                </a:lnTo>
                <a:lnTo>
                  <a:pt x="15184531" y="1804505"/>
                </a:lnTo>
                <a:lnTo>
                  <a:pt x="15205943" y="1765888"/>
                </a:lnTo>
                <a:lnTo>
                  <a:pt x="15221838" y="1724183"/>
                </a:lnTo>
                <a:lnTo>
                  <a:pt x="15231732" y="1679878"/>
                </a:lnTo>
                <a:lnTo>
                  <a:pt x="15235138" y="1633458"/>
                </a:lnTo>
                <a:lnTo>
                  <a:pt x="15235138" y="0"/>
                </a:lnTo>
                <a:close/>
              </a:path>
            </a:pathLst>
          </a:custGeom>
          <a:solidFill>
            <a:srgbClr val="8CC696"/>
          </a:solidFill>
        </p:spPr>
        <p:txBody>
          <a:bodyPr wrap="square" lIns="0" tIns="0" rIns="0" bIns="0" rtlCol="0"/>
          <a:lstStyle/>
          <a:p>
            <a:endParaRPr/>
          </a:p>
        </p:txBody>
      </p:sp>
      <p:sp>
        <p:nvSpPr>
          <p:cNvPr id="20" name="object 20"/>
          <p:cNvSpPr/>
          <p:nvPr/>
        </p:nvSpPr>
        <p:spPr>
          <a:xfrm>
            <a:off x="4016578" y="4031290"/>
            <a:ext cx="1184910" cy="1184910"/>
          </a:xfrm>
          <a:custGeom>
            <a:avLst/>
            <a:gdLst/>
            <a:ahLst/>
            <a:cxnLst/>
            <a:rect l="l" t="t" r="r" b="b"/>
            <a:pathLst>
              <a:path w="1184910" h="1184910">
                <a:moveTo>
                  <a:pt x="592254" y="0"/>
                </a:moveTo>
                <a:lnTo>
                  <a:pt x="543680" y="1963"/>
                </a:lnTo>
                <a:lnTo>
                  <a:pt x="496188" y="7751"/>
                </a:lnTo>
                <a:lnTo>
                  <a:pt x="449929" y="17212"/>
                </a:lnTo>
                <a:lnTo>
                  <a:pt x="405057" y="30192"/>
                </a:lnTo>
                <a:lnTo>
                  <a:pt x="361723" y="46541"/>
                </a:lnTo>
                <a:lnTo>
                  <a:pt x="320080" y="66104"/>
                </a:lnTo>
                <a:lnTo>
                  <a:pt x="280281" y="88731"/>
                </a:lnTo>
                <a:lnTo>
                  <a:pt x="242478" y="114268"/>
                </a:lnTo>
                <a:lnTo>
                  <a:pt x="206822" y="142562"/>
                </a:lnTo>
                <a:lnTo>
                  <a:pt x="173468" y="173463"/>
                </a:lnTo>
                <a:lnTo>
                  <a:pt x="142567" y="206816"/>
                </a:lnTo>
                <a:lnTo>
                  <a:pt x="114271" y="242471"/>
                </a:lnTo>
                <a:lnTo>
                  <a:pt x="88734" y="280273"/>
                </a:lnTo>
                <a:lnTo>
                  <a:pt x="66106" y="320072"/>
                </a:lnTo>
                <a:lnTo>
                  <a:pt x="46542" y="361714"/>
                </a:lnTo>
                <a:lnTo>
                  <a:pt x="30193" y="405048"/>
                </a:lnTo>
                <a:lnTo>
                  <a:pt x="17212" y="449919"/>
                </a:lnTo>
                <a:lnTo>
                  <a:pt x="7751" y="496178"/>
                </a:lnTo>
                <a:lnTo>
                  <a:pt x="1963" y="543670"/>
                </a:lnTo>
                <a:lnTo>
                  <a:pt x="0" y="592243"/>
                </a:lnTo>
                <a:lnTo>
                  <a:pt x="1963" y="640818"/>
                </a:lnTo>
                <a:lnTo>
                  <a:pt x="7751" y="688312"/>
                </a:lnTo>
                <a:lnTo>
                  <a:pt x="17212" y="734571"/>
                </a:lnTo>
                <a:lnTo>
                  <a:pt x="30193" y="779444"/>
                </a:lnTo>
                <a:lnTo>
                  <a:pt x="46542" y="822778"/>
                </a:lnTo>
                <a:lnTo>
                  <a:pt x="66106" y="864421"/>
                </a:lnTo>
                <a:lnTo>
                  <a:pt x="88734" y="904221"/>
                </a:lnTo>
                <a:lnTo>
                  <a:pt x="114271" y="942024"/>
                </a:lnTo>
                <a:lnTo>
                  <a:pt x="142567" y="977679"/>
                </a:lnTo>
                <a:lnTo>
                  <a:pt x="173468" y="1011033"/>
                </a:lnTo>
                <a:lnTo>
                  <a:pt x="206822" y="1041934"/>
                </a:lnTo>
                <a:lnTo>
                  <a:pt x="242478" y="1070229"/>
                </a:lnTo>
                <a:lnTo>
                  <a:pt x="280281" y="1095766"/>
                </a:lnTo>
                <a:lnTo>
                  <a:pt x="320080" y="1118392"/>
                </a:lnTo>
                <a:lnTo>
                  <a:pt x="361723" y="1137956"/>
                </a:lnTo>
                <a:lnTo>
                  <a:pt x="405057" y="1154305"/>
                </a:lnTo>
                <a:lnTo>
                  <a:pt x="449929" y="1167285"/>
                </a:lnTo>
                <a:lnTo>
                  <a:pt x="496188" y="1176746"/>
                </a:lnTo>
                <a:lnTo>
                  <a:pt x="543680" y="1182534"/>
                </a:lnTo>
                <a:lnTo>
                  <a:pt x="592254" y="1184497"/>
                </a:lnTo>
                <a:lnTo>
                  <a:pt x="640827" y="1182534"/>
                </a:lnTo>
                <a:lnTo>
                  <a:pt x="688320" y="1176746"/>
                </a:lnTo>
                <a:lnTo>
                  <a:pt x="734578" y="1167285"/>
                </a:lnTo>
                <a:lnTo>
                  <a:pt x="779451" y="1154305"/>
                </a:lnTo>
                <a:lnTo>
                  <a:pt x="822784" y="1137956"/>
                </a:lnTo>
                <a:lnTo>
                  <a:pt x="864427" y="1118392"/>
                </a:lnTo>
                <a:lnTo>
                  <a:pt x="904226" y="1095766"/>
                </a:lnTo>
                <a:lnTo>
                  <a:pt x="942030" y="1070229"/>
                </a:lnTo>
                <a:lnTo>
                  <a:pt x="977685" y="1041934"/>
                </a:lnTo>
                <a:lnTo>
                  <a:pt x="1011039" y="1011033"/>
                </a:lnTo>
                <a:lnTo>
                  <a:pt x="1041941" y="977679"/>
                </a:lnTo>
                <a:lnTo>
                  <a:pt x="1070236" y="942024"/>
                </a:lnTo>
                <a:lnTo>
                  <a:pt x="1095774" y="904221"/>
                </a:lnTo>
                <a:lnTo>
                  <a:pt x="1118401" y="864421"/>
                </a:lnTo>
                <a:lnTo>
                  <a:pt x="1137965" y="822778"/>
                </a:lnTo>
                <a:lnTo>
                  <a:pt x="1154314" y="779444"/>
                </a:lnTo>
                <a:lnTo>
                  <a:pt x="1167295" y="734571"/>
                </a:lnTo>
                <a:lnTo>
                  <a:pt x="1176756" y="688312"/>
                </a:lnTo>
                <a:lnTo>
                  <a:pt x="1182545" y="640818"/>
                </a:lnTo>
                <a:lnTo>
                  <a:pt x="1184508" y="592243"/>
                </a:lnTo>
                <a:lnTo>
                  <a:pt x="1182545" y="543670"/>
                </a:lnTo>
                <a:lnTo>
                  <a:pt x="1176756" y="496178"/>
                </a:lnTo>
                <a:lnTo>
                  <a:pt x="1167295" y="449919"/>
                </a:lnTo>
                <a:lnTo>
                  <a:pt x="1154314" y="405048"/>
                </a:lnTo>
                <a:lnTo>
                  <a:pt x="1137965" y="361714"/>
                </a:lnTo>
                <a:lnTo>
                  <a:pt x="1118401" y="320072"/>
                </a:lnTo>
                <a:lnTo>
                  <a:pt x="1095774" y="280273"/>
                </a:lnTo>
                <a:lnTo>
                  <a:pt x="1070236" y="242471"/>
                </a:lnTo>
                <a:lnTo>
                  <a:pt x="1041941" y="206816"/>
                </a:lnTo>
                <a:lnTo>
                  <a:pt x="1011039" y="173463"/>
                </a:lnTo>
                <a:lnTo>
                  <a:pt x="977685" y="142562"/>
                </a:lnTo>
                <a:lnTo>
                  <a:pt x="942030" y="114268"/>
                </a:lnTo>
                <a:lnTo>
                  <a:pt x="904226" y="88731"/>
                </a:lnTo>
                <a:lnTo>
                  <a:pt x="864427" y="66104"/>
                </a:lnTo>
                <a:lnTo>
                  <a:pt x="822784" y="46541"/>
                </a:lnTo>
                <a:lnTo>
                  <a:pt x="779451" y="30192"/>
                </a:lnTo>
                <a:lnTo>
                  <a:pt x="734578" y="17212"/>
                </a:lnTo>
                <a:lnTo>
                  <a:pt x="688320" y="7751"/>
                </a:lnTo>
                <a:lnTo>
                  <a:pt x="640827" y="1963"/>
                </a:lnTo>
                <a:lnTo>
                  <a:pt x="592254" y="0"/>
                </a:lnTo>
                <a:close/>
              </a:path>
            </a:pathLst>
          </a:custGeom>
          <a:solidFill>
            <a:srgbClr val="FFFFFF"/>
          </a:solidFill>
        </p:spPr>
        <p:txBody>
          <a:bodyPr wrap="square" lIns="0" tIns="0" rIns="0" bIns="0" rtlCol="0"/>
          <a:lstStyle/>
          <a:p>
            <a:endParaRPr/>
          </a:p>
        </p:txBody>
      </p:sp>
      <p:sp>
        <p:nvSpPr>
          <p:cNvPr id="27" name="object 27"/>
          <p:cNvSpPr/>
          <p:nvPr/>
        </p:nvSpPr>
        <p:spPr>
          <a:xfrm>
            <a:off x="11322176" y="4031290"/>
            <a:ext cx="1184910" cy="1184910"/>
          </a:xfrm>
          <a:custGeom>
            <a:avLst/>
            <a:gdLst/>
            <a:ahLst/>
            <a:cxnLst/>
            <a:rect l="l" t="t" r="r" b="b"/>
            <a:pathLst>
              <a:path w="1184909" h="1184910">
                <a:moveTo>
                  <a:pt x="592254" y="0"/>
                </a:moveTo>
                <a:lnTo>
                  <a:pt x="543680" y="1963"/>
                </a:lnTo>
                <a:lnTo>
                  <a:pt x="496188" y="7751"/>
                </a:lnTo>
                <a:lnTo>
                  <a:pt x="449929" y="17212"/>
                </a:lnTo>
                <a:lnTo>
                  <a:pt x="405057" y="30192"/>
                </a:lnTo>
                <a:lnTo>
                  <a:pt x="361723" y="46541"/>
                </a:lnTo>
                <a:lnTo>
                  <a:pt x="320080" y="66104"/>
                </a:lnTo>
                <a:lnTo>
                  <a:pt x="280281" y="88731"/>
                </a:lnTo>
                <a:lnTo>
                  <a:pt x="242478" y="114268"/>
                </a:lnTo>
                <a:lnTo>
                  <a:pt x="206822" y="142562"/>
                </a:lnTo>
                <a:lnTo>
                  <a:pt x="173468" y="173463"/>
                </a:lnTo>
                <a:lnTo>
                  <a:pt x="142567" y="206816"/>
                </a:lnTo>
                <a:lnTo>
                  <a:pt x="114271" y="242471"/>
                </a:lnTo>
                <a:lnTo>
                  <a:pt x="88734" y="280273"/>
                </a:lnTo>
                <a:lnTo>
                  <a:pt x="66106" y="320072"/>
                </a:lnTo>
                <a:lnTo>
                  <a:pt x="46542" y="361714"/>
                </a:lnTo>
                <a:lnTo>
                  <a:pt x="30193" y="405048"/>
                </a:lnTo>
                <a:lnTo>
                  <a:pt x="17212" y="449919"/>
                </a:lnTo>
                <a:lnTo>
                  <a:pt x="7751" y="496178"/>
                </a:lnTo>
                <a:lnTo>
                  <a:pt x="1963" y="543670"/>
                </a:lnTo>
                <a:lnTo>
                  <a:pt x="0" y="592243"/>
                </a:lnTo>
                <a:lnTo>
                  <a:pt x="1963" y="640818"/>
                </a:lnTo>
                <a:lnTo>
                  <a:pt x="7751" y="688312"/>
                </a:lnTo>
                <a:lnTo>
                  <a:pt x="17212" y="734571"/>
                </a:lnTo>
                <a:lnTo>
                  <a:pt x="30193" y="779444"/>
                </a:lnTo>
                <a:lnTo>
                  <a:pt x="46542" y="822778"/>
                </a:lnTo>
                <a:lnTo>
                  <a:pt x="66106" y="864421"/>
                </a:lnTo>
                <a:lnTo>
                  <a:pt x="88734" y="904221"/>
                </a:lnTo>
                <a:lnTo>
                  <a:pt x="114271" y="942024"/>
                </a:lnTo>
                <a:lnTo>
                  <a:pt x="142567" y="977679"/>
                </a:lnTo>
                <a:lnTo>
                  <a:pt x="173468" y="1011033"/>
                </a:lnTo>
                <a:lnTo>
                  <a:pt x="206822" y="1041934"/>
                </a:lnTo>
                <a:lnTo>
                  <a:pt x="242478" y="1070229"/>
                </a:lnTo>
                <a:lnTo>
                  <a:pt x="280281" y="1095766"/>
                </a:lnTo>
                <a:lnTo>
                  <a:pt x="320080" y="1118392"/>
                </a:lnTo>
                <a:lnTo>
                  <a:pt x="361723" y="1137956"/>
                </a:lnTo>
                <a:lnTo>
                  <a:pt x="405057" y="1154305"/>
                </a:lnTo>
                <a:lnTo>
                  <a:pt x="449929" y="1167285"/>
                </a:lnTo>
                <a:lnTo>
                  <a:pt x="496188" y="1176746"/>
                </a:lnTo>
                <a:lnTo>
                  <a:pt x="543680" y="1182534"/>
                </a:lnTo>
                <a:lnTo>
                  <a:pt x="592254" y="1184497"/>
                </a:lnTo>
                <a:lnTo>
                  <a:pt x="640827" y="1182534"/>
                </a:lnTo>
                <a:lnTo>
                  <a:pt x="688320" y="1176746"/>
                </a:lnTo>
                <a:lnTo>
                  <a:pt x="734578" y="1167285"/>
                </a:lnTo>
                <a:lnTo>
                  <a:pt x="779451" y="1154305"/>
                </a:lnTo>
                <a:lnTo>
                  <a:pt x="822784" y="1137956"/>
                </a:lnTo>
                <a:lnTo>
                  <a:pt x="864427" y="1118392"/>
                </a:lnTo>
                <a:lnTo>
                  <a:pt x="904226" y="1095766"/>
                </a:lnTo>
                <a:lnTo>
                  <a:pt x="942030" y="1070229"/>
                </a:lnTo>
                <a:lnTo>
                  <a:pt x="977685" y="1041934"/>
                </a:lnTo>
                <a:lnTo>
                  <a:pt x="1011039" y="1011033"/>
                </a:lnTo>
                <a:lnTo>
                  <a:pt x="1041941" y="977679"/>
                </a:lnTo>
                <a:lnTo>
                  <a:pt x="1070236" y="942024"/>
                </a:lnTo>
                <a:lnTo>
                  <a:pt x="1095774" y="904221"/>
                </a:lnTo>
                <a:lnTo>
                  <a:pt x="1118401" y="864421"/>
                </a:lnTo>
                <a:lnTo>
                  <a:pt x="1137965" y="822778"/>
                </a:lnTo>
                <a:lnTo>
                  <a:pt x="1154314" y="779444"/>
                </a:lnTo>
                <a:lnTo>
                  <a:pt x="1167295" y="734571"/>
                </a:lnTo>
                <a:lnTo>
                  <a:pt x="1176756" y="688312"/>
                </a:lnTo>
                <a:lnTo>
                  <a:pt x="1182545" y="640818"/>
                </a:lnTo>
                <a:lnTo>
                  <a:pt x="1184508" y="592243"/>
                </a:lnTo>
                <a:lnTo>
                  <a:pt x="1182545" y="543670"/>
                </a:lnTo>
                <a:lnTo>
                  <a:pt x="1176756" y="496178"/>
                </a:lnTo>
                <a:lnTo>
                  <a:pt x="1167295" y="449919"/>
                </a:lnTo>
                <a:lnTo>
                  <a:pt x="1154314" y="405048"/>
                </a:lnTo>
                <a:lnTo>
                  <a:pt x="1137965" y="361714"/>
                </a:lnTo>
                <a:lnTo>
                  <a:pt x="1118401" y="320072"/>
                </a:lnTo>
                <a:lnTo>
                  <a:pt x="1095774" y="280273"/>
                </a:lnTo>
                <a:lnTo>
                  <a:pt x="1070236" y="242471"/>
                </a:lnTo>
                <a:lnTo>
                  <a:pt x="1041941" y="206816"/>
                </a:lnTo>
                <a:lnTo>
                  <a:pt x="1011039" y="173463"/>
                </a:lnTo>
                <a:lnTo>
                  <a:pt x="977685" y="142562"/>
                </a:lnTo>
                <a:lnTo>
                  <a:pt x="942030" y="114268"/>
                </a:lnTo>
                <a:lnTo>
                  <a:pt x="904226" y="88731"/>
                </a:lnTo>
                <a:lnTo>
                  <a:pt x="864427" y="66104"/>
                </a:lnTo>
                <a:lnTo>
                  <a:pt x="822784" y="46541"/>
                </a:lnTo>
                <a:lnTo>
                  <a:pt x="779451" y="30192"/>
                </a:lnTo>
                <a:lnTo>
                  <a:pt x="734578" y="17212"/>
                </a:lnTo>
                <a:lnTo>
                  <a:pt x="688320" y="7751"/>
                </a:lnTo>
                <a:lnTo>
                  <a:pt x="640827" y="1963"/>
                </a:lnTo>
                <a:lnTo>
                  <a:pt x="592254" y="0"/>
                </a:lnTo>
                <a:close/>
              </a:path>
            </a:pathLst>
          </a:custGeom>
          <a:solidFill>
            <a:srgbClr val="FFFFFF"/>
          </a:solidFill>
        </p:spPr>
        <p:txBody>
          <a:bodyPr wrap="square" lIns="0" tIns="0" rIns="0" bIns="0" rtlCol="0"/>
          <a:lstStyle/>
          <a:p>
            <a:endParaRPr/>
          </a:p>
        </p:txBody>
      </p:sp>
      <p:sp>
        <p:nvSpPr>
          <p:cNvPr id="29" name="object 29"/>
          <p:cNvSpPr txBox="1">
            <a:spLocks noGrp="1"/>
          </p:cNvSpPr>
          <p:nvPr>
            <p:ph type="title"/>
          </p:nvPr>
        </p:nvSpPr>
        <p:spPr>
          <a:xfrm>
            <a:off x="1034388" y="317089"/>
            <a:ext cx="16165138" cy="1535677"/>
          </a:xfrm>
          <a:prstGeom prst="rect">
            <a:avLst/>
          </a:prstGeom>
        </p:spPr>
        <p:txBody>
          <a:bodyPr vert="horz" wrap="square" lIns="0" tIns="12065" rIns="0" bIns="0" rtlCol="0">
            <a:spAutoFit/>
          </a:bodyPr>
          <a:lstStyle/>
          <a:p>
            <a:pPr marL="2322195" algn="ctr">
              <a:lnSpc>
                <a:spcPct val="100000"/>
              </a:lnSpc>
              <a:spcBef>
                <a:spcPts val="95"/>
              </a:spcBef>
            </a:pPr>
            <a:r>
              <a:rPr lang="sr-Latn-RS" dirty="0"/>
              <a:t>Izazov i</a:t>
            </a:r>
            <a:br>
              <a:rPr lang="sr-Latn-RS" dirty="0"/>
            </a:br>
            <a:r>
              <a:rPr lang="en-US" dirty="0"/>
              <a:t>Genial End-to-End </a:t>
            </a:r>
            <a:r>
              <a:rPr lang="sr-Latn-RS" dirty="0"/>
              <a:t>Rešenje</a:t>
            </a:r>
            <a:endParaRPr dirty="0"/>
          </a:p>
        </p:txBody>
      </p:sp>
      <p:sp>
        <p:nvSpPr>
          <p:cNvPr id="30" name="object 30"/>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dirty="0"/>
              <a:t>Committed</a:t>
            </a:r>
            <a:r>
              <a:rPr spc="225" dirty="0"/>
              <a:t> </a:t>
            </a:r>
            <a:r>
              <a:rPr spc="55" dirty="0"/>
              <a:t>to</a:t>
            </a:r>
            <a:r>
              <a:rPr spc="250" dirty="0"/>
              <a:t> </a:t>
            </a:r>
            <a:r>
              <a:rPr spc="95" dirty="0"/>
              <a:t>address</a:t>
            </a:r>
            <a:r>
              <a:rPr spc="245" dirty="0"/>
              <a:t> </a:t>
            </a:r>
            <a:r>
              <a:rPr spc="95" dirty="0"/>
              <a:t>complex</a:t>
            </a:r>
            <a:r>
              <a:rPr spc="250" dirty="0"/>
              <a:t> </a:t>
            </a:r>
            <a:r>
              <a:rPr spc="100" dirty="0"/>
              <a:t>scientific</a:t>
            </a:r>
            <a:r>
              <a:rPr spc="250" dirty="0"/>
              <a:t> </a:t>
            </a:r>
            <a:r>
              <a:rPr spc="80" dirty="0"/>
              <a:t>needs </a:t>
            </a:r>
          </a:p>
        </p:txBody>
      </p:sp>
      <p:sp>
        <p:nvSpPr>
          <p:cNvPr id="31" name="object 31"/>
          <p:cNvSpPr txBox="1">
            <a:spLocks noGrp="1"/>
          </p:cNvSpPr>
          <p:nvPr>
            <p:ph type="sldNum" sz="quarter" idx="7"/>
          </p:nvPr>
        </p:nvSpPr>
        <p:spPr>
          <a:prstGeom prst="rect">
            <a:avLst/>
          </a:prstGeom>
        </p:spPr>
        <p:txBody>
          <a:bodyPr vert="horz" wrap="square" lIns="0" tIns="17145" rIns="0" bIns="0" rtlCol="0">
            <a:spAutoFit/>
          </a:bodyPr>
          <a:lstStyle/>
          <a:p>
            <a:pPr marL="38100">
              <a:lnSpc>
                <a:spcPct val="100000"/>
              </a:lnSpc>
              <a:spcBef>
                <a:spcPts val="135"/>
              </a:spcBef>
            </a:pPr>
            <a:fld id="{81D60167-4931-47E6-BA6A-407CBD079E47}" type="slidenum">
              <a:rPr spc="-25" dirty="0"/>
              <a:t>4</a:t>
            </a:fld>
            <a:endParaRPr spc="-25" dirty="0"/>
          </a:p>
        </p:txBody>
      </p:sp>
      <p:pic>
        <p:nvPicPr>
          <p:cNvPr id="14" name="Picture 13">
            <a:extLst>
              <a:ext uri="{FF2B5EF4-FFF2-40B4-BE49-F238E27FC236}">
                <a16:creationId xmlns:a16="http://schemas.microsoft.com/office/drawing/2014/main" id="{01C001F7-128D-8C1A-55E9-F5046A489061}"/>
              </a:ext>
            </a:extLst>
          </p:cNvPr>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889250" y="6891942"/>
            <a:ext cx="11978640" cy="3326681"/>
          </a:xfrm>
          <a:prstGeom prst="rect">
            <a:avLst/>
          </a:prstGeom>
        </p:spPr>
      </p:pic>
      <p:sp>
        <p:nvSpPr>
          <p:cNvPr id="39" name="object 5">
            <a:extLst>
              <a:ext uri="{FF2B5EF4-FFF2-40B4-BE49-F238E27FC236}">
                <a16:creationId xmlns:a16="http://schemas.microsoft.com/office/drawing/2014/main" id="{A0D4EC81-9AF7-3072-2375-59F839E30842}"/>
              </a:ext>
            </a:extLst>
          </p:cNvPr>
          <p:cNvSpPr txBox="1"/>
          <p:nvPr/>
        </p:nvSpPr>
        <p:spPr>
          <a:xfrm>
            <a:off x="2421041" y="5580662"/>
            <a:ext cx="12446849" cy="459228"/>
          </a:xfrm>
          <a:prstGeom prst="rect">
            <a:avLst/>
          </a:prstGeom>
        </p:spPr>
        <p:txBody>
          <a:bodyPr vert="horz" wrap="square" lIns="0" tIns="12065" rIns="0" bIns="0" rtlCol="0">
            <a:spAutoFit/>
          </a:bodyPr>
          <a:lstStyle/>
          <a:p>
            <a:pPr marL="12700" marR="5080">
              <a:lnSpc>
                <a:spcPct val="109100"/>
              </a:lnSpc>
              <a:spcBef>
                <a:spcPts val="95"/>
              </a:spcBef>
            </a:pPr>
            <a:r>
              <a:rPr lang="sr-Latn-RS" sz="2800" b="1" dirty="0">
                <a:solidFill>
                  <a:srgbClr val="324E63"/>
                </a:solidFill>
                <a:latin typeface="Exo 2"/>
                <a:cs typeface="Exo 2"/>
              </a:rPr>
              <a:t>Razvoj inovativnih terapija i precizne dijagnostike</a:t>
            </a:r>
            <a:endParaRPr lang="en-US" sz="2000" b="1" dirty="0">
              <a:solidFill>
                <a:srgbClr val="324E63"/>
              </a:solidFill>
              <a:latin typeface="Exo 2"/>
              <a:cs typeface="Exo 2"/>
            </a:endParaRPr>
          </a:p>
        </p:txBody>
      </p:sp>
      <p:sp>
        <p:nvSpPr>
          <p:cNvPr id="43" name="object 19">
            <a:extLst>
              <a:ext uri="{FF2B5EF4-FFF2-40B4-BE49-F238E27FC236}">
                <a16:creationId xmlns:a16="http://schemas.microsoft.com/office/drawing/2014/main" id="{A115B5C9-31B0-A8B6-B24E-E9FB31A05D3C}"/>
              </a:ext>
            </a:extLst>
          </p:cNvPr>
          <p:cNvSpPr txBox="1"/>
          <p:nvPr/>
        </p:nvSpPr>
        <p:spPr>
          <a:xfrm>
            <a:off x="10614571" y="2750459"/>
            <a:ext cx="9601200" cy="3100208"/>
          </a:xfrm>
          <a:prstGeom prst="rect">
            <a:avLst/>
          </a:prstGeom>
        </p:spPr>
        <p:txBody>
          <a:bodyPr vert="horz" wrap="square" lIns="0" tIns="141605" rIns="0" bIns="0" rtlCol="0">
            <a:spAutoFit/>
          </a:bodyPr>
          <a:lstStyle/>
          <a:p>
            <a:pPr marL="12700">
              <a:lnSpc>
                <a:spcPct val="100000"/>
              </a:lnSpc>
              <a:spcBef>
                <a:spcPts val="1115"/>
              </a:spcBef>
              <a:spcAft>
                <a:spcPts val="1800"/>
              </a:spcAft>
            </a:pPr>
            <a:r>
              <a:rPr lang="sr-Latn-RS" sz="2850" b="1" dirty="0">
                <a:solidFill>
                  <a:srgbClr val="9ECDA7"/>
                </a:solidFill>
                <a:latin typeface="Exo 2"/>
                <a:cs typeface="Exo 2"/>
              </a:rPr>
              <a:t>Genial </a:t>
            </a:r>
            <a:r>
              <a:rPr lang="en-US" sz="2850" b="1" dirty="0">
                <a:solidFill>
                  <a:srgbClr val="9ECDA7"/>
                </a:solidFill>
                <a:latin typeface="Exo 2"/>
                <a:cs typeface="Exo 2"/>
              </a:rPr>
              <a:t>end-to-end serv</a:t>
            </a:r>
            <a:r>
              <a:rPr lang="sr-Latn-RS" sz="2850" b="1" dirty="0">
                <a:solidFill>
                  <a:srgbClr val="9ECDA7"/>
                </a:solidFill>
                <a:latin typeface="Exo 2"/>
                <a:cs typeface="Exo 2"/>
              </a:rPr>
              <a:t>is GLANCE će obuhvatiti</a:t>
            </a:r>
            <a:r>
              <a:rPr lang="en-US" sz="2850" b="1" dirty="0">
                <a:solidFill>
                  <a:srgbClr val="9ECDA7"/>
                </a:solidFill>
                <a:latin typeface="Exo 2"/>
                <a:cs typeface="Exo 2"/>
              </a:rPr>
              <a:t>...</a:t>
            </a:r>
          </a:p>
          <a:p>
            <a:pPr marL="471202" indent="-471202">
              <a:spcAft>
                <a:spcPts val="600"/>
              </a:spcAft>
              <a:buFont typeface="Arial" panose="020B0604020202020204" pitchFamily="34" charset="0"/>
              <a:buChar char="•"/>
            </a:pPr>
            <a:r>
              <a:rPr lang="sr-Latn-RS" sz="2400" b="1" dirty="0">
                <a:solidFill>
                  <a:srgbClr val="324E63"/>
                </a:solidFill>
                <a:latin typeface="Exo 2" panose="00000500000000000000"/>
              </a:rPr>
              <a:t>Platformu za analizu podataka u klaudu zasnovanu na GPU resursima i AI rešenjima</a:t>
            </a:r>
            <a:endParaRPr lang="en-US" sz="2400" b="1" dirty="0">
              <a:solidFill>
                <a:srgbClr val="324E63"/>
              </a:solidFill>
              <a:latin typeface="Exo 2" panose="00000500000000000000"/>
            </a:endParaRPr>
          </a:p>
          <a:p>
            <a:pPr marL="471202" indent="-471202">
              <a:spcAft>
                <a:spcPts val="600"/>
              </a:spcAft>
              <a:buFont typeface="Arial" panose="020B0604020202020204" pitchFamily="34" charset="0"/>
              <a:buChar char="•"/>
            </a:pPr>
            <a:r>
              <a:rPr lang="sr-Latn-RS" sz="2400" b="1" dirty="0">
                <a:solidFill>
                  <a:srgbClr val="324E63"/>
                </a:solidFill>
                <a:latin typeface="Exo 2" panose="00000500000000000000"/>
                <a:cs typeface="Exo 2"/>
              </a:rPr>
              <a:t>Konsultante sa naučnom ekspertizom</a:t>
            </a:r>
          </a:p>
          <a:p>
            <a:pPr marL="471202" indent="-471202">
              <a:spcAft>
                <a:spcPts val="600"/>
              </a:spcAft>
              <a:buFont typeface="Arial" panose="020B0604020202020204" pitchFamily="34" charset="0"/>
              <a:buChar char="•"/>
            </a:pPr>
            <a:r>
              <a:rPr lang="sr-Latn-RS" sz="2400" b="1" dirty="0">
                <a:solidFill>
                  <a:srgbClr val="324E63"/>
                </a:solidFill>
                <a:latin typeface="Exo 2" panose="00000500000000000000"/>
              </a:rPr>
              <a:t>Timove veštih i obučenih analitičara</a:t>
            </a:r>
            <a:endParaRPr lang="en-US" sz="2400" b="1" dirty="0">
              <a:solidFill>
                <a:srgbClr val="324E63"/>
              </a:solidFill>
              <a:latin typeface="Exo 2" panose="00000500000000000000"/>
              <a:cs typeface="Exo 2"/>
            </a:endParaRPr>
          </a:p>
          <a:p>
            <a:pPr marL="12700">
              <a:lnSpc>
                <a:spcPct val="100000"/>
              </a:lnSpc>
              <a:spcBef>
                <a:spcPts val="1115"/>
              </a:spcBef>
            </a:pPr>
            <a:endParaRPr lang="en-US" sz="2850" b="1" dirty="0">
              <a:solidFill>
                <a:srgbClr val="8CC696"/>
              </a:solidFill>
              <a:latin typeface="Exo 2"/>
              <a:cs typeface="Exo 2"/>
            </a:endParaRPr>
          </a:p>
        </p:txBody>
      </p:sp>
      <p:sp>
        <p:nvSpPr>
          <p:cNvPr id="3" name="object 19">
            <a:extLst>
              <a:ext uri="{FF2B5EF4-FFF2-40B4-BE49-F238E27FC236}">
                <a16:creationId xmlns:a16="http://schemas.microsoft.com/office/drawing/2014/main" id="{081CF59F-9115-D4DF-E056-C36A804A5092}"/>
              </a:ext>
            </a:extLst>
          </p:cNvPr>
          <p:cNvSpPr txBox="1"/>
          <p:nvPr/>
        </p:nvSpPr>
        <p:spPr>
          <a:xfrm>
            <a:off x="2038805" y="2785315"/>
            <a:ext cx="8412480" cy="3177152"/>
          </a:xfrm>
          <a:prstGeom prst="rect">
            <a:avLst/>
          </a:prstGeom>
        </p:spPr>
        <p:txBody>
          <a:bodyPr vert="horz" wrap="square" lIns="0" tIns="141605" rIns="0" bIns="0" rtlCol="0">
            <a:spAutoFit/>
          </a:bodyPr>
          <a:lstStyle/>
          <a:p>
            <a:pPr marL="12700">
              <a:spcBef>
                <a:spcPts val="1115"/>
              </a:spcBef>
              <a:spcAft>
                <a:spcPts val="1800"/>
              </a:spcAft>
            </a:pPr>
            <a:r>
              <a:rPr lang="sr-Latn-RS" sz="2850" b="1" dirty="0">
                <a:solidFill>
                  <a:srgbClr val="9ECDA7"/>
                </a:solidFill>
                <a:latin typeface="Exo 2"/>
                <a:cs typeface="Exo 2"/>
              </a:rPr>
              <a:t>Izazov</a:t>
            </a:r>
            <a:endParaRPr lang="en-US" sz="2850" b="1" dirty="0">
              <a:solidFill>
                <a:srgbClr val="8CC696"/>
              </a:solidFill>
              <a:latin typeface="Exo 2"/>
              <a:cs typeface="Exo 2"/>
            </a:endParaRPr>
          </a:p>
          <a:p>
            <a:pPr>
              <a:spcAft>
                <a:spcPts val="600"/>
              </a:spcAft>
            </a:pPr>
            <a:r>
              <a:rPr lang="sr-Latn-RS" sz="2400" b="1" dirty="0">
                <a:solidFill>
                  <a:srgbClr val="324E63"/>
                </a:solidFill>
                <a:latin typeface="Exo 2" panose="00000500000000000000"/>
              </a:rPr>
              <a:t>Stručno i računarski zahtevna single-cell analiza </a:t>
            </a:r>
          </a:p>
          <a:p>
            <a:pPr>
              <a:spcAft>
                <a:spcPts val="600"/>
              </a:spcAft>
            </a:pPr>
            <a:r>
              <a:rPr lang="sr-Latn-RS" sz="2400" b="1" dirty="0">
                <a:solidFill>
                  <a:srgbClr val="324E63"/>
                </a:solidFill>
                <a:latin typeface="Exo 2" panose="00000500000000000000"/>
              </a:rPr>
              <a:t>Po pacijentu do 10 000 ćelija</a:t>
            </a:r>
          </a:p>
          <a:p>
            <a:pPr>
              <a:spcAft>
                <a:spcPts val="600"/>
              </a:spcAft>
            </a:pPr>
            <a:r>
              <a:rPr lang="sr-Latn-RS" sz="2400" b="1" dirty="0">
                <a:solidFill>
                  <a:srgbClr val="324E63"/>
                </a:solidFill>
                <a:latin typeface="Exo 2" panose="00000500000000000000"/>
              </a:rPr>
              <a:t>Po eksperimenti po nekoliko desetina Gb</a:t>
            </a:r>
          </a:p>
          <a:p>
            <a:pPr>
              <a:spcAft>
                <a:spcPts val="600"/>
              </a:spcAft>
            </a:pPr>
            <a:endParaRPr lang="en-US" sz="2400" dirty="0">
              <a:solidFill>
                <a:srgbClr val="324E63"/>
              </a:solidFill>
              <a:latin typeface="Exo 2" panose="00000500000000000000"/>
            </a:endParaRPr>
          </a:p>
          <a:p>
            <a:pPr marL="12700">
              <a:lnSpc>
                <a:spcPct val="100000"/>
              </a:lnSpc>
              <a:spcBef>
                <a:spcPts val="1115"/>
              </a:spcBef>
            </a:pPr>
            <a:endParaRPr lang="en-US" sz="2850" b="1" dirty="0">
              <a:solidFill>
                <a:srgbClr val="8CC696"/>
              </a:solidFill>
              <a:latin typeface="Exo 2"/>
              <a:cs typeface="Exo 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7" name="object 7"/>
          <p:cNvSpPr txBox="1">
            <a:spLocks noGrp="1"/>
          </p:cNvSpPr>
          <p:nvPr>
            <p:ph type="sldNum" sz="quarter" idx="7"/>
          </p:nvPr>
        </p:nvSpPr>
        <p:spPr>
          <a:prstGeom prst="rect">
            <a:avLst/>
          </a:prstGeom>
        </p:spPr>
        <p:txBody>
          <a:bodyPr vert="horz" wrap="square" lIns="0" tIns="17145" rIns="0" bIns="0" rtlCol="0">
            <a:spAutoFit/>
          </a:bodyPr>
          <a:lstStyle/>
          <a:p>
            <a:pPr marL="116839">
              <a:lnSpc>
                <a:spcPct val="100000"/>
              </a:lnSpc>
              <a:spcBef>
                <a:spcPts val="135"/>
              </a:spcBef>
            </a:pPr>
            <a:fld id="{81D60167-4931-47E6-BA6A-407CBD079E47}" type="slidenum">
              <a:rPr spc="-50" dirty="0"/>
              <a:t>5</a:t>
            </a:fld>
            <a:endParaRPr spc="-50"/>
          </a:p>
        </p:txBody>
      </p:sp>
      <p:pic>
        <p:nvPicPr>
          <p:cNvPr id="9" name="Picture 8" descr="A diagram of a diagram&#10;&#10;Description automatically generated">
            <a:extLst>
              <a:ext uri="{FF2B5EF4-FFF2-40B4-BE49-F238E27FC236}">
                <a16:creationId xmlns:a16="http://schemas.microsoft.com/office/drawing/2014/main" id="{60896E58-9E38-EE93-0D61-E27C2B646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525" y="320675"/>
            <a:ext cx="17506091" cy="9847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6216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7" name="object 7"/>
          <p:cNvSpPr txBox="1">
            <a:spLocks noGrp="1"/>
          </p:cNvSpPr>
          <p:nvPr>
            <p:ph type="sldNum" sz="quarter" idx="7"/>
          </p:nvPr>
        </p:nvSpPr>
        <p:spPr>
          <a:prstGeom prst="rect">
            <a:avLst/>
          </a:prstGeom>
        </p:spPr>
        <p:txBody>
          <a:bodyPr vert="horz" wrap="square" lIns="0" tIns="17145" rIns="0" bIns="0" rtlCol="0">
            <a:spAutoFit/>
          </a:bodyPr>
          <a:lstStyle/>
          <a:p>
            <a:pPr marL="116839">
              <a:lnSpc>
                <a:spcPct val="100000"/>
              </a:lnSpc>
              <a:spcBef>
                <a:spcPts val="135"/>
              </a:spcBef>
            </a:pPr>
            <a:fld id="{81D60167-4931-47E6-BA6A-407CBD079E47}" type="slidenum">
              <a:rPr spc="-50" dirty="0"/>
              <a:t>6</a:t>
            </a:fld>
            <a:endParaRPr spc="-50"/>
          </a:p>
        </p:txBody>
      </p:sp>
      <p:sp>
        <p:nvSpPr>
          <p:cNvPr id="8" name="object 2">
            <a:extLst>
              <a:ext uri="{FF2B5EF4-FFF2-40B4-BE49-F238E27FC236}">
                <a16:creationId xmlns:a16="http://schemas.microsoft.com/office/drawing/2014/main" id="{47AE39AE-AC10-85AC-A323-FC4D27F9EA83}"/>
              </a:ext>
            </a:extLst>
          </p:cNvPr>
          <p:cNvSpPr/>
          <p:nvPr/>
        </p:nvSpPr>
        <p:spPr>
          <a:xfrm>
            <a:off x="5503025" y="105426"/>
            <a:ext cx="9559637" cy="1750230"/>
          </a:xfrm>
          <a:custGeom>
            <a:avLst/>
            <a:gdLst/>
            <a:ahLst/>
            <a:cxnLst/>
            <a:rect l="l" t="t" r="r" b="b"/>
            <a:pathLst>
              <a:path w="7162165" h="1948180">
                <a:moveTo>
                  <a:pt x="7162085" y="0"/>
                </a:moveTo>
                <a:lnTo>
                  <a:pt x="0" y="0"/>
                </a:lnTo>
                <a:lnTo>
                  <a:pt x="0" y="1633458"/>
                </a:lnTo>
                <a:lnTo>
                  <a:pt x="3405" y="1679878"/>
                </a:lnTo>
                <a:lnTo>
                  <a:pt x="13299" y="1724183"/>
                </a:lnTo>
                <a:lnTo>
                  <a:pt x="29194" y="1765888"/>
                </a:lnTo>
                <a:lnTo>
                  <a:pt x="50606" y="1804505"/>
                </a:lnTo>
                <a:lnTo>
                  <a:pt x="77048" y="1839550"/>
                </a:lnTo>
                <a:lnTo>
                  <a:pt x="108034" y="1870536"/>
                </a:lnTo>
                <a:lnTo>
                  <a:pt x="143079" y="1896978"/>
                </a:lnTo>
                <a:lnTo>
                  <a:pt x="181696" y="1918389"/>
                </a:lnTo>
                <a:lnTo>
                  <a:pt x="223400" y="1934285"/>
                </a:lnTo>
                <a:lnTo>
                  <a:pt x="267706" y="1944178"/>
                </a:lnTo>
                <a:lnTo>
                  <a:pt x="314126" y="1947584"/>
                </a:lnTo>
                <a:lnTo>
                  <a:pt x="6847959" y="1947584"/>
                </a:lnTo>
                <a:lnTo>
                  <a:pt x="6894379" y="1944178"/>
                </a:lnTo>
                <a:lnTo>
                  <a:pt x="6938684" y="1934285"/>
                </a:lnTo>
                <a:lnTo>
                  <a:pt x="6980388" y="1918389"/>
                </a:lnTo>
                <a:lnTo>
                  <a:pt x="7019006" y="1896978"/>
                </a:lnTo>
                <a:lnTo>
                  <a:pt x="7054051" y="1870536"/>
                </a:lnTo>
                <a:lnTo>
                  <a:pt x="7085037" y="1839550"/>
                </a:lnTo>
                <a:lnTo>
                  <a:pt x="7111479" y="1804505"/>
                </a:lnTo>
                <a:lnTo>
                  <a:pt x="7132890" y="1765888"/>
                </a:lnTo>
                <a:lnTo>
                  <a:pt x="7148786" y="1724183"/>
                </a:lnTo>
                <a:lnTo>
                  <a:pt x="7158679" y="1679878"/>
                </a:lnTo>
                <a:lnTo>
                  <a:pt x="7162085" y="1633458"/>
                </a:lnTo>
                <a:lnTo>
                  <a:pt x="7162085" y="0"/>
                </a:lnTo>
                <a:close/>
              </a:path>
            </a:pathLst>
          </a:custGeom>
          <a:solidFill>
            <a:srgbClr val="8CC69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5619403" y="212703"/>
            <a:ext cx="9559637" cy="773930"/>
          </a:xfrm>
          <a:prstGeom prst="rect">
            <a:avLst/>
          </a:prstGeom>
        </p:spPr>
        <p:txBody>
          <a:bodyPr vert="horz" wrap="square" lIns="0" tIns="12065" rIns="0" bIns="0" rtlCol="0">
            <a:spAutoFit/>
          </a:bodyPr>
          <a:lstStyle/>
          <a:p>
            <a:pPr marL="22860">
              <a:lnSpc>
                <a:spcPct val="100000"/>
              </a:lnSpc>
              <a:spcBef>
                <a:spcPts val="95"/>
              </a:spcBef>
            </a:pPr>
            <a:r>
              <a:rPr lang="sr-Latn-RS" spc="-10" dirty="0"/>
              <a:t>ARHITEKTURA PLATFORME ZA SCA</a:t>
            </a:r>
            <a:endParaRPr spc="-10" dirty="0"/>
          </a:p>
        </p:txBody>
      </p:sp>
      <p:pic>
        <p:nvPicPr>
          <p:cNvPr id="5" name="Picture 4" descr="A diagram of data processing service&#10;&#10;Description automatically generated">
            <a:extLst>
              <a:ext uri="{FF2B5EF4-FFF2-40B4-BE49-F238E27FC236}">
                <a16:creationId xmlns:a16="http://schemas.microsoft.com/office/drawing/2014/main" id="{0B11CDF2-B1D4-A976-27A4-3F675FB1C738}"/>
              </a:ext>
            </a:extLst>
          </p:cNvPr>
          <p:cNvPicPr>
            <a:picLocks noChangeAspect="1"/>
          </p:cNvPicPr>
          <p:nvPr/>
        </p:nvPicPr>
        <p:blipFill>
          <a:blip r:embed="rId2"/>
          <a:stretch>
            <a:fillRect/>
          </a:stretch>
        </p:blipFill>
        <p:spPr>
          <a:xfrm>
            <a:off x="1258709" y="2074974"/>
            <a:ext cx="17624175" cy="7934232"/>
          </a:xfrm>
          <a:prstGeom prst="rect">
            <a:avLst/>
          </a:prstGeom>
        </p:spPr>
      </p:pic>
    </p:spTree>
    <p:extLst>
      <p:ext uri="{BB962C8B-B14F-4D97-AF65-F5344CB8AC3E}">
        <p14:creationId xmlns:p14="http://schemas.microsoft.com/office/powerpoint/2010/main" val="1264265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33367" y="0"/>
            <a:ext cx="10437364" cy="1821181"/>
          </a:xfrm>
          <a:custGeom>
            <a:avLst/>
            <a:gdLst/>
            <a:ahLst/>
            <a:cxnLst/>
            <a:rect l="l" t="t" r="r" b="b"/>
            <a:pathLst>
              <a:path w="6911340" h="1948180">
                <a:moveTo>
                  <a:pt x="6910784" y="0"/>
                </a:moveTo>
                <a:lnTo>
                  <a:pt x="0" y="0"/>
                </a:lnTo>
                <a:lnTo>
                  <a:pt x="0" y="1633458"/>
                </a:lnTo>
                <a:lnTo>
                  <a:pt x="3405" y="1679878"/>
                </a:lnTo>
                <a:lnTo>
                  <a:pt x="13299" y="1724183"/>
                </a:lnTo>
                <a:lnTo>
                  <a:pt x="29194" y="1765888"/>
                </a:lnTo>
                <a:lnTo>
                  <a:pt x="50606" y="1804505"/>
                </a:lnTo>
                <a:lnTo>
                  <a:pt x="77048" y="1839550"/>
                </a:lnTo>
                <a:lnTo>
                  <a:pt x="108034" y="1870536"/>
                </a:lnTo>
                <a:lnTo>
                  <a:pt x="143079" y="1896978"/>
                </a:lnTo>
                <a:lnTo>
                  <a:pt x="181696" y="1918389"/>
                </a:lnTo>
                <a:lnTo>
                  <a:pt x="223400" y="1934285"/>
                </a:lnTo>
                <a:lnTo>
                  <a:pt x="267706" y="1944178"/>
                </a:lnTo>
                <a:lnTo>
                  <a:pt x="314126" y="1947584"/>
                </a:lnTo>
                <a:lnTo>
                  <a:pt x="6596657" y="1947584"/>
                </a:lnTo>
                <a:lnTo>
                  <a:pt x="6643078" y="1944178"/>
                </a:lnTo>
                <a:lnTo>
                  <a:pt x="6687383" y="1934285"/>
                </a:lnTo>
                <a:lnTo>
                  <a:pt x="6729087" y="1918389"/>
                </a:lnTo>
                <a:lnTo>
                  <a:pt x="6767705" y="1896978"/>
                </a:lnTo>
                <a:lnTo>
                  <a:pt x="6802749" y="1870536"/>
                </a:lnTo>
                <a:lnTo>
                  <a:pt x="6833736" y="1839550"/>
                </a:lnTo>
                <a:lnTo>
                  <a:pt x="6860177" y="1804505"/>
                </a:lnTo>
                <a:lnTo>
                  <a:pt x="6881589" y="1765888"/>
                </a:lnTo>
                <a:lnTo>
                  <a:pt x="6897484" y="1724183"/>
                </a:lnTo>
                <a:lnTo>
                  <a:pt x="6907378" y="1679878"/>
                </a:lnTo>
                <a:lnTo>
                  <a:pt x="6910784" y="1633458"/>
                </a:lnTo>
                <a:lnTo>
                  <a:pt x="6910784" y="0"/>
                </a:lnTo>
                <a:close/>
              </a:path>
            </a:pathLst>
          </a:custGeom>
          <a:solidFill>
            <a:srgbClr val="8CC696"/>
          </a:solidFill>
        </p:spPr>
        <p:txBody>
          <a:bodyPr wrap="square" lIns="0" tIns="0" rIns="0" bIns="0" rtlCol="0"/>
          <a:lstStyle/>
          <a:p>
            <a:endParaRPr/>
          </a:p>
        </p:txBody>
      </p:sp>
      <p:grpSp>
        <p:nvGrpSpPr>
          <p:cNvPr id="7" name="object 7"/>
          <p:cNvGrpSpPr/>
          <p:nvPr/>
        </p:nvGrpSpPr>
        <p:grpSpPr>
          <a:xfrm>
            <a:off x="8186737" y="2365388"/>
            <a:ext cx="3730625" cy="3730625"/>
            <a:chOff x="8490228" y="2347802"/>
            <a:chExt cx="3730625" cy="3730625"/>
          </a:xfrm>
        </p:grpSpPr>
        <p:sp>
          <p:nvSpPr>
            <p:cNvPr id="8" name="object 8"/>
            <p:cNvSpPr/>
            <p:nvPr/>
          </p:nvSpPr>
          <p:spPr>
            <a:xfrm>
              <a:off x="8490228" y="2347802"/>
              <a:ext cx="3730625" cy="3730625"/>
            </a:xfrm>
            <a:custGeom>
              <a:avLst/>
              <a:gdLst/>
              <a:ahLst/>
              <a:cxnLst/>
              <a:rect l="l" t="t" r="r" b="b"/>
              <a:pathLst>
                <a:path w="3730625" h="3730625">
                  <a:moveTo>
                    <a:pt x="1865273" y="0"/>
                  </a:moveTo>
                  <a:lnTo>
                    <a:pt x="1817129" y="609"/>
                  </a:lnTo>
                  <a:lnTo>
                    <a:pt x="1769286" y="2427"/>
                  </a:lnTo>
                  <a:lnTo>
                    <a:pt x="1721758" y="5438"/>
                  </a:lnTo>
                  <a:lnTo>
                    <a:pt x="1674560" y="9630"/>
                  </a:lnTo>
                  <a:lnTo>
                    <a:pt x="1627706" y="14986"/>
                  </a:lnTo>
                  <a:lnTo>
                    <a:pt x="1581211" y="21492"/>
                  </a:lnTo>
                  <a:lnTo>
                    <a:pt x="1535090" y="29133"/>
                  </a:lnTo>
                  <a:lnTo>
                    <a:pt x="1489356" y="37895"/>
                  </a:lnTo>
                  <a:lnTo>
                    <a:pt x="1444026" y="47764"/>
                  </a:lnTo>
                  <a:lnTo>
                    <a:pt x="1399113" y="58723"/>
                  </a:lnTo>
                  <a:lnTo>
                    <a:pt x="1354633" y="70760"/>
                  </a:lnTo>
                  <a:lnTo>
                    <a:pt x="1310599" y="83859"/>
                  </a:lnTo>
                  <a:lnTo>
                    <a:pt x="1267027" y="98005"/>
                  </a:lnTo>
                  <a:lnTo>
                    <a:pt x="1223931" y="113184"/>
                  </a:lnTo>
                  <a:lnTo>
                    <a:pt x="1181326" y="129382"/>
                  </a:lnTo>
                  <a:lnTo>
                    <a:pt x="1139226" y="146582"/>
                  </a:lnTo>
                  <a:lnTo>
                    <a:pt x="1097646" y="164772"/>
                  </a:lnTo>
                  <a:lnTo>
                    <a:pt x="1056602" y="183936"/>
                  </a:lnTo>
                  <a:lnTo>
                    <a:pt x="1016106" y="204060"/>
                  </a:lnTo>
                  <a:lnTo>
                    <a:pt x="976175" y="225129"/>
                  </a:lnTo>
                  <a:lnTo>
                    <a:pt x="936822" y="247127"/>
                  </a:lnTo>
                  <a:lnTo>
                    <a:pt x="898063" y="270042"/>
                  </a:lnTo>
                  <a:lnTo>
                    <a:pt x="859911" y="293858"/>
                  </a:lnTo>
                  <a:lnTo>
                    <a:pt x="822383" y="318560"/>
                  </a:lnTo>
                  <a:lnTo>
                    <a:pt x="785491" y="344133"/>
                  </a:lnTo>
                  <a:lnTo>
                    <a:pt x="749252" y="370564"/>
                  </a:lnTo>
                  <a:lnTo>
                    <a:pt x="713679" y="397837"/>
                  </a:lnTo>
                  <a:lnTo>
                    <a:pt x="678788" y="425938"/>
                  </a:lnTo>
                  <a:lnTo>
                    <a:pt x="644592" y="454852"/>
                  </a:lnTo>
                  <a:lnTo>
                    <a:pt x="611107" y="484564"/>
                  </a:lnTo>
                  <a:lnTo>
                    <a:pt x="578347" y="515060"/>
                  </a:lnTo>
                  <a:lnTo>
                    <a:pt x="546327" y="546326"/>
                  </a:lnTo>
                  <a:lnTo>
                    <a:pt x="515062" y="578346"/>
                  </a:lnTo>
                  <a:lnTo>
                    <a:pt x="484565" y="611105"/>
                  </a:lnTo>
                  <a:lnTo>
                    <a:pt x="454853" y="644590"/>
                  </a:lnTo>
                  <a:lnTo>
                    <a:pt x="425939" y="678786"/>
                  </a:lnTo>
                  <a:lnTo>
                    <a:pt x="397838" y="713677"/>
                  </a:lnTo>
                  <a:lnTo>
                    <a:pt x="370565" y="749250"/>
                  </a:lnTo>
                  <a:lnTo>
                    <a:pt x="344134" y="785489"/>
                  </a:lnTo>
                  <a:lnTo>
                    <a:pt x="318560" y="822380"/>
                  </a:lnTo>
                  <a:lnTo>
                    <a:pt x="293858" y="859909"/>
                  </a:lnTo>
                  <a:lnTo>
                    <a:pt x="270042" y="898060"/>
                  </a:lnTo>
                  <a:lnTo>
                    <a:pt x="247128" y="936819"/>
                  </a:lnTo>
                  <a:lnTo>
                    <a:pt x="225129" y="976171"/>
                  </a:lnTo>
                  <a:lnTo>
                    <a:pt x="204060" y="1016103"/>
                  </a:lnTo>
                  <a:lnTo>
                    <a:pt x="183936" y="1056598"/>
                  </a:lnTo>
                  <a:lnTo>
                    <a:pt x="164772" y="1097642"/>
                  </a:lnTo>
                  <a:lnTo>
                    <a:pt x="146583" y="1139222"/>
                  </a:lnTo>
                  <a:lnTo>
                    <a:pt x="129382" y="1181321"/>
                  </a:lnTo>
                  <a:lnTo>
                    <a:pt x="113184" y="1223926"/>
                  </a:lnTo>
                  <a:lnTo>
                    <a:pt x="98005" y="1267022"/>
                  </a:lnTo>
                  <a:lnTo>
                    <a:pt x="83859" y="1310594"/>
                  </a:lnTo>
                  <a:lnTo>
                    <a:pt x="70760" y="1354627"/>
                  </a:lnTo>
                  <a:lnTo>
                    <a:pt x="58724" y="1399107"/>
                  </a:lnTo>
                  <a:lnTo>
                    <a:pt x="47764" y="1444019"/>
                  </a:lnTo>
                  <a:lnTo>
                    <a:pt x="37895" y="1489349"/>
                  </a:lnTo>
                  <a:lnTo>
                    <a:pt x="29133" y="1535082"/>
                  </a:lnTo>
                  <a:lnTo>
                    <a:pt x="21492" y="1581203"/>
                  </a:lnTo>
                  <a:lnTo>
                    <a:pt x="14986" y="1627698"/>
                  </a:lnTo>
                  <a:lnTo>
                    <a:pt x="9630" y="1674551"/>
                  </a:lnTo>
                  <a:lnTo>
                    <a:pt x="5438" y="1721749"/>
                  </a:lnTo>
                  <a:lnTo>
                    <a:pt x="2427" y="1769277"/>
                  </a:lnTo>
                  <a:lnTo>
                    <a:pt x="609" y="1817119"/>
                  </a:lnTo>
                  <a:lnTo>
                    <a:pt x="0" y="1865262"/>
                  </a:lnTo>
                  <a:lnTo>
                    <a:pt x="609" y="1913406"/>
                  </a:lnTo>
                  <a:lnTo>
                    <a:pt x="2427" y="1961249"/>
                  </a:lnTo>
                  <a:lnTo>
                    <a:pt x="5438" y="2008778"/>
                  </a:lnTo>
                  <a:lnTo>
                    <a:pt x="9630" y="2055976"/>
                  </a:lnTo>
                  <a:lnTo>
                    <a:pt x="14986" y="2102831"/>
                  </a:lnTo>
                  <a:lnTo>
                    <a:pt x="21492" y="2149326"/>
                  </a:lnTo>
                  <a:lnTo>
                    <a:pt x="29133" y="2195448"/>
                  </a:lnTo>
                  <a:lnTo>
                    <a:pt x="37895" y="2241182"/>
                  </a:lnTo>
                  <a:lnTo>
                    <a:pt x="47764" y="2286512"/>
                  </a:lnTo>
                  <a:lnTo>
                    <a:pt x="58724" y="2331425"/>
                  </a:lnTo>
                  <a:lnTo>
                    <a:pt x="70760" y="2375906"/>
                  </a:lnTo>
                  <a:lnTo>
                    <a:pt x="83859" y="2419940"/>
                  </a:lnTo>
                  <a:lnTo>
                    <a:pt x="98005" y="2463513"/>
                  </a:lnTo>
                  <a:lnTo>
                    <a:pt x="113184" y="2506609"/>
                  </a:lnTo>
                  <a:lnTo>
                    <a:pt x="129382" y="2549215"/>
                  </a:lnTo>
                  <a:lnTo>
                    <a:pt x="146583" y="2591315"/>
                  </a:lnTo>
                  <a:lnTo>
                    <a:pt x="164772" y="2632894"/>
                  </a:lnTo>
                  <a:lnTo>
                    <a:pt x="183936" y="2673940"/>
                  </a:lnTo>
                  <a:lnTo>
                    <a:pt x="204060" y="2714435"/>
                  </a:lnTo>
                  <a:lnTo>
                    <a:pt x="225129" y="2754367"/>
                  </a:lnTo>
                  <a:lnTo>
                    <a:pt x="247128" y="2793720"/>
                  </a:lnTo>
                  <a:lnTo>
                    <a:pt x="270042" y="2832479"/>
                  </a:lnTo>
                  <a:lnTo>
                    <a:pt x="293858" y="2870631"/>
                  </a:lnTo>
                  <a:lnTo>
                    <a:pt x="318560" y="2908160"/>
                  </a:lnTo>
                  <a:lnTo>
                    <a:pt x="344134" y="2945051"/>
                  </a:lnTo>
                  <a:lnTo>
                    <a:pt x="370565" y="2981291"/>
                  </a:lnTo>
                  <a:lnTo>
                    <a:pt x="397838" y="3016864"/>
                  </a:lnTo>
                  <a:lnTo>
                    <a:pt x="425939" y="3051756"/>
                  </a:lnTo>
                  <a:lnTo>
                    <a:pt x="454853" y="3085951"/>
                  </a:lnTo>
                  <a:lnTo>
                    <a:pt x="484565" y="3119437"/>
                  </a:lnTo>
                  <a:lnTo>
                    <a:pt x="515062" y="3152197"/>
                  </a:lnTo>
                  <a:lnTo>
                    <a:pt x="546327" y="3184217"/>
                  </a:lnTo>
                  <a:lnTo>
                    <a:pt x="578347" y="3215482"/>
                  </a:lnTo>
                  <a:lnTo>
                    <a:pt x="611107" y="3245979"/>
                  </a:lnTo>
                  <a:lnTo>
                    <a:pt x="644592" y="3275691"/>
                  </a:lnTo>
                  <a:lnTo>
                    <a:pt x="678788" y="3304606"/>
                  </a:lnTo>
                  <a:lnTo>
                    <a:pt x="713679" y="3332707"/>
                  </a:lnTo>
                  <a:lnTo>
                    <a:pt x="749252" y="3359980"/>
                  </a:lnTo>
                  <a:lnTo>
                    <a:pt x="785491" y="3386411"/>
                  </a:lnTo>
                  <a:lnTo>
                    <a:pt x="822383" y="3411984"/>
                  </a:lnTo>
                  <a:lnTo>
                    <a:pt x="859911" y="3436687"/>
                  </a:lnTo>
                  <a:lnTo>
                    <a:pt x="898063" y="3460502"/>
                  </a:lnTo>
                  <a:lnTo>
                    <a:pt x="936822" y="3483417"/>
                  </a:lnTo>
                  <a:lnTo>
                    <a:pt x="976175" y="3505416"/>
                  </a:lnTo>
                  <a:lnTo>
                    <a:pt x="1016106" y="3526485"/>
                  </a:lnTo>
                  <a:lnTo>
                    <a:pt x="1056602" y="3546608"/>
                  </a:lnTo>
                  <a:lnTo>
                    <a:pt x="1097646" y="3565773"/>
                  </a:lnTo>
                  <a:lnTo>
                    <a:pt x="1139226" y="3583962"/>
                  </a:lnTo>
                  <a:lnTo>
                    <a:pt x="1181326" y="3601163"/>
                  </a:lnTo>
                  <a:lnTo>
                    <a:pt x="1223931" y="3617361"/>
                  </a:lnTo>
                  <a:lnTo>
                    <a:pt x="1267027" y="3632540"/>
                  </a:lnTo>
                  <a:lnTo>
                    <a:pt x="1310599" y="3646686"/>
                  </a:lnTo>
                  <a:lnTo>
                    <a:pt x="1354633" y="3659785"/>
                  </a:lnTo>
                  <a:lnTo>
                    <a:pt x="1399113" y="3671822"/>
                  </a:lnTo>
                  <a:lnTo>
                    <a:pt x="1444026" y="3682781"/>
                  </a:lnTo>
                  <a:lnTo>
                    <a:pt x="1489356" y="3692650"/>
                  </a:lnTo>
                  <a:lnTo>
                    <a:pt x="1535090" y="3701412"/>
                  </a:lnTo>
                  <a:lnTo>
                    <a:pt x="1581211" y="3709053"/>
                  </a:lnTo>
                  <a:lnTo>
                    <a:pt x="1627706" y="3715559"/>
                  </a:lnTo>
                  <a:lnTo>
                    <a:pt x="1674560" y="3720915"/>
                  </a:lnTo>
                  <a:lnTo>
                    <a:pt x="1721758" y="3725107"/>
                  </a:lnTo>
                  <a:lnTo>
                    <a:pt x="1769286" y="3728119"/>
                  </a:lnTo>
                  <a:lnTo>
                    <a:pt x="1817129" y="3729936"/>
                  </a:lnTo>
                  <a:lnTo>
                    <a:pt x="1865273" y="3730546"/>
                  </a:lnTo>
                  <a:lnTo>
                    <a:pt x="1913416" y="3729936"/>
                  </a:lnTo>
                  <a:lnTo>
                    <a:pt x="1961260" y="3728119"/>
                  </a:lnTo>
                  <a:lnTo>
                    <a:pt x="2008788" y="3725107"/>
                  </a:lnTo>
                  <a:lnTo>
                    <a:pt x="2055987" y="3720915"/>
                  </a:lnTo>
                  <a:lnTo>
                    <a:pt x="2102841" y="3715559"/>
                  </a:lnTo>
                  <a:lnTo>
                    <a:pt x="2149337" y="3709053"/>
                  </a:lnTo>
                  <a:lnTo>
                    <a:pt x="2195458" y="3701412"/>
                  </a:lnTo>
                  <a:lnTo>
                    <a:pt x="2241192" y="3692650"/>
                  </a:lnTo>
                  <a:lnTo>
                    <a:pt x="2286522" y="3682781"/>
                  </a:lnTo>
                  <a:lnTo>
                    <a:pt x="2331435" y="3671822"/>
                  </a:lnTo>
                  <a:lnTo>
                    <a:pt x="2375916" y="3659785"/>
                  </a:lnTo>
                  <a:lnTo>
                    <a:pt x="2419950" y="3646686"/>
                  </a:lnTo>
                  <a:lnTo>
                    <a:pt x="2463522" y="3632540"/>
                  </a:lnTo>
                  <a:lnTo>
                    <a:pt x="2506618" y="3617361"/>
                  </a:lnTo>
                  <a:lnTo>
                    <a:pt x="2549224" y="3601163"/>
                  </a:lnTo>
                  <a:lnTo>
                    <a:pt x="2591323" y="3583962"/>
                  </a:lnTo>
                  <a:lnTo>
                    <a:pt x="2632903" y="3565773"/>
                  </a:lnTo>
                  <a:lnTo>
                    <a:pt x="2673948" y="3546608"/>
                  </a:lnTo>
                  <a:lnTo>
                    <a:pt x="2714444" y="3526485"/>
                  </a:lnTo>
                  <a:lnTo>
                    <a:pt x="2754375" y="3505416"/>
                  </a:lnTo>
                  <a:lnTo>
                    <a:pt x="2793728" y="3483417"/>
                  </a:lnTo>
                  <a:lnTo>
                    <a:pt x="2832487" y="3460502"/>
                  </a:lnTo>
                  <a:lnTo>
                    <a:pt x="2870638" y="3436687"/>
                  </a:lnTo>
                  <a:lnTo>
                    <a:pt x="2908167" y="3411984"/>
                  </a:lnTo>
                  <a:lnTo>
                    <a:pt x="2945058" y="3386411"/>
                  </a:lnTo>
                  <a:lnTo>
                    <a:pt x="2981298" y="3359980"/>
                  </a:lnTo>
                  <a:lnTo>
                    <a:pt x="3016870" y="3332707"/>
                  </a:lnTo>
                  <a:lnTo>
                    <a:pt x="3051762" y="3304606"/>
                  </a:lnTo>
                  <a:lnTo>
                    <a:pt x="3085957" y="3275691"/>
                  </a:lnTo>
                  <a:lnTo>
                    <a:pt x="3119442" y="3245979"/>
                  </a:lnTo>
                  <a:lnTo>
                    <a:pt x="3152202" y="3215482"/>
                  </a:lnTo>
                  <a:lnTo>
                    <a:pt x="3184222" y="3184217"/>
                  </a:lnTo>
                  <a:lnTo>
                    <a:pt x="3215487" y="3152197"/>
                  </a:lnTo>
                  <a:lnTo>
                    <a:pt x="3245983" y="3119437"/>
                  </a:lnTo>
                  <a:lnTo>
                    <a:pt x="3275696" y="3085951"/>
                  </a:lnTo>
                  <a:lnTo>
                    <a:pt x="3304610" y="3051756"/>
                  </a:lnTo>
                  <a:lnTo>
                    <a:pt x="3332711" y="3016864"/>
                  </a:lnTo>
                  <a:lnTo>
                    <a:pt x="3359984" y="2981291"/>
                  </a:lnTo>
                  <a:lnTo>
                    <a:pt x="3386414" y="2945051"/>
                  </a:lnTo>
                  <a:lnTo>
                    <a:pt x="3411988" y="2908160"/>
                  </a:lnTo>
                  <a:lnTo>
                    <a:pt x="3436690" y="2870631"/>
                  </a:lnTo>
                  <a:lnTo>
                    <a:pt x="3460505" y="2832479"/>
                  </a:lnTo>
                  <a:lnTo>
                    <a:pt x="3483420" y="2793720"/>
                  </a:lnTo>
                  <a:lnTo>
                    <a:pt x="3505418" y="2754367"/>
                  </a:lnTo>
                  <a:lnTo>
                    <a:pt x="3526487" y="2714435"/>
                  </a:lnTo>
                  <a:lnTo>
                    <a:pt x="3546610" y="2673940"/>
                  </a:lnTo>
                  <a:lnTo>
                    <a:pt x="3565774" y="2632894"/>
                  </a:lnTo>
                  <a:lnTo>
                    <a:pt x="3583964" y="2591315"/>
                  </a:lnTo>
                  <a:lnTo>
                    <a:pt x="3601165" y="2549215"/>
                  </a:lnTo>
                  <a:lnTo>
                    <a:pt x="3617362" y="2506609"/>
                  </a:lnTo>
                  <a:lnTo>
                    <a:pt x="3632541" y="2463513"/>
                  </a:lnTo>
                  <a:lnTo>
                    <a:pt x="3646687" y="2419940"/>
                  </a:lnTo>
                  <a:lnTo>
                    <a:pt x="3659786" y="2375906"/>
                  </a:lnTo>
                  <a:lnTo>
                    <a:pt x="3671822" y="2331425"/>
                  </a:lnTo>
                  <a:lnTo>
                    <a:pt x="3682782" y="2286512"/>
                  </a:lnTo>
                  <a:lnTo>
                    <a:pt x="3692650" y="2241182"/>
                  </a:lnTo>
                  <a:lnTo>
                    <a:pt x="3701412" y="2195448"/>
                  </a:lnTo>
                  <a:lnTo>
                    <a:pt x="3709054" y="2149326"/>
                  </a:lnTo>
                  <a:lnTo>
                    <a:pt x="3715560" y="2102831"/>
                  </a:lnTo>
                  <a:lnTo>
                    <a:pt x="3720915" y="2055976"/>
                  </a:lnTo>
                  <a:lnTo>
                    <a:pt x="3725107" y="2008778"/>
                  </a:lnTo>
                  <a:lnTo>
                    <a:pt x="3728119" y="1961249"/>
                  </a:lnTo>
                  <a:lnTo>
                    <a:pt x="3729936" y="1913406"/>
                  </a:lnTo>
                  <a:lnTo>
                    <a:pt x="3730546" y="1865262"/>
                  </a:lnTo>
                  <a:lnTo>
                    <a:pt x="3729936" y="1817119"/>
                  </a:lnTo>
                  <a:lnTo>
                    <a:pt x="3728119" y="1769277"/>
                  </a:lnTo>
                  <a:lnTo>
                    <a:pt x="3725107" y="1721749"/>
                  </a:lnTo>
                  <a:lnTo>
                    <a:pt x="3720915" y="1674551"/>
                  </a:lnTo>
                  <a:lnTo>
                    <a:pt x="3715560" y="1627698"/>
                  </a:lnTo>
                  <a:lnTo>
                    <a:pt x="3709054" y="1581203"/>
                  </a:lnTo>
                  <a:lnTo>
                    <a:pt x="3701412" y="1535082"/>
                  </a:lnTo>
                  <a:lnTo>
                    <a:pt x="3692650" y="1489349"/>
                  </a:lnTo>
                  <a:lnTo>
                    <a:pt x="3682782" y="1444019"/>
                  </a:lnTo>
                  <a:lnTo>
                    <a:pt x="3671822" y="1399107"/>
                  </a:lnTo>
                  <a:lnTo>
                    <a:pt x="3659786" y="1354627"/>
                  </a:lnTo>
                  <a:lnTo>
                    <a:pt x="3646687" y="1310594"/>
                  </a:lnTo>
                  <a:lnTo>
                    <a:pt x="3632541" y="1267022"/>
                  </a:lnTo>
                  <a:lnTo>
                    <a:pt x="3617362" y="1223926"/>
                  </a:lnTo>
                  <a:lnTo>
                    <a:pt x="3601165" y="1181321"/>
                  </a:lnTo>
                  <a:lnTo>
                    <a:pt x="3583964" y="1139222"/>
                  </a:lnTo>
                  <a:lnTo>
                    <a:pt x="3565774" y="1097642"/>
                  </a:lnTo>
                  <a:lnTo>
                    <a:pt x="3546610" y="1056598"/>
                  </a:lnTo>
                  <a:lnTo>
                    <a:pt x="3526487" y="1016103"/>
                  </a:lnTo>
                  <a:lnTo>
                    <a:pt x="3505418" y="976171"/>
                  </a:lnTo>
                  <a:lnTo>
                    <a:pt x="3483420" y="936819"/>
                  </a:lnTo>
                  <a:lnTo>
                    <a:pt x="3460505" y="898060"/>
                  </a:lnTo>
                  <a:lnTo>
                    <a:pt x="3436690" y="859909"/>
                  </a:lnTo>
                  <a:lnTo>
                    <a:pt x="3411988" y="822380"/>
                  </a:lnTo>
                  <a:lnTo>
                    <a:pt x="3386414" y="785489"/>
                  </a:lnTo>
                  <a:lnTo>
                    <a:pt x="3359984" y="749250"/>
                  </a:lnTo>
                  <a:lnTo>
                    <a:pt x="3332711" y="713677"/>
                  </a:lnTo>
                  <a:lnTo>
                    <a:pt x="3304610" y="678786"/>
                  </a:lnTo>
                  <a:lnTo>
                    <a:pt x="3275696" y="644590"/>
                  </a:lnTo>
                  <a:lnTo>
                    <a:pt x="3245983" y="611105"/>
                  </a:lnTo>
                  <a:lnTo>
                    <a:pt x="3215487" y="578346"/>
                  </a:lnTo>
                  <a:lnTo>
                    <a:pt x="3184222" y="546326"/>
                  </a:lnTo>
                  <a:lnTo>
                    <a:pt x="3152202" y="515060"/>
                  </a:lnTo>
                  <a:lnTo>
                    <a:pt x="3119442" y="484564"/>
                  </a:lnTo>
                  <a:lnTo>
                    <a:pt x="3085957" y="454852"/>
                  </a:lnTo>
                  <a:lnTo>
                    <a:pt x="3051762" y="425938"/>
                  </a:lnTo>
                  <a:lnTo>
                    <a:pt x="3016870" y="397837"/>
                  </a:lnTo>
                  <a:lnTo>
                    <a:pt x="2981298" y="370564"/>
                  </a:lnTo>
                  <a:lnTo>
                    <a:pt x="2945058" y="344133"/>
                  </a:lnTo>
                  <a:lnTo>
                    <a:pt x="2908167" y="318560"/>
                  </a:lnTo>
                  <a:lnTo>
                    <a:pt x="2870638" y="293858"/>
                  </a:lnTo>
                  <a:lnTo>
                    <a:pt x="2832487" y="270042"/>
                  </a:lnTo>
                  <a:lnTo>
                    <a:pt x="2793728" y="247127"/>
                  </a:lnTo>
                  <a:lnTo>
                    <a:pt x="2754375" y="225129"/>
                  </a:lnTo>
                  <a:lnTo>
                    <a:pt x="2714444" y="204060"/>
                  </a:lnTo>
                  <a:lnTo>
                    <a:pt x="2673948" y="183936"/>
                  </a:lnTo>
                  <a:lnTo>
                    <a:pt x="2632903" y="164772"/>
                  </a:lnTo>
                  <a:lnTo>
                    <a:pt x="2591323" y="146582"/>
                  </a:lnTo>
                  <a:lnTo>
                    <a:pt x="2549224" y="129382"/>
                  </a:lnTo>
                  <a:lnTo>
                    <a:pt x="2506618" y="113184"/>
                  </a:lnTo>
                  <a:lnTo>
                    <a:pt x="2463522" y="98005"/>
                  </a:lnTo>
                  <a:lnTo>
                    <a:pt x="2419950" y="83859"/>
                  </a:lnTo>
                  <a:lnTo>
                    <a:pt x="2375916" y="70760"/>
                  </a:lnTo>
                  <a:lnTo>
                    <a:pt x="2331435" y="58723"/>
                  </a:lnTo>
                  <a:lnTo>
                    <a:pt x="2286522" y="47764"/>
                  </a:lnTo>
                  <a:lnTo>
                    <a:pt x="2241192" y="37895"/>
                  </a:lnTo>
                  <a:lnTo>
                    <a:pt x="2195458" y="29133"/>
                  </a:lnTo>
                  <a:lnTo>
                    <a:pt x="2149337" y="21492"/>
                  </a:lnTo>
                  <a:lnTo>
                    <a:pt x="2102841" y="14986"/>
                  </a:lnTo>
                  <a:lnTo>
                    <a:pt x="2055987" y="9630"/>
                  </a:lnTo>
                  <a:lnTo>
                    <a:pt x="2008788" y="5438"/>
                  </a:lnTo>
                  <a:lnTo>
                    <a:pt x="1961260" y="2427"/>
                  </a:lnTo>
                  <a:lnTo>
                    <a:pt x="1913416" y="609"/>
                  </a:lnTo>
                  <a:lnTo>
                    <a:pt x="1865273" y="0"/>
                  </a:lnTo>
                  <a:close/>
                </a:path>
              </a:pathLst>
            </a:custGeom>
            <a:solidFill>
              <a:srgbClr val="8CC696">
                <a:alpha val="41000"/>
              </a:srgbClr>
            </a:solidFill>
          </p:spPr>
          <p:txBody>
            <a:bodyPr wrap="square" lIns="0" tIns="0" rIns="0" bIns="0" rtlCol="0"/>
            <a:lstStyle/>
            <a:p>
              <a:endParaRPr/>
            </a:p>
          </p:txBody>
        </p:sp>
        <p:pic>
          <p:nvPicPr>
            <p:cNvPr id="9" name="object 9"/>
            <p:cNvPicPr/>
            <p:nvPr/>
          </p:nvPicPr>
          <p:blipFill>
            <a:blip r:embed="rId2" cstate="print"/>
            <a:stretch>
              <a:fillRect/>
            </a:stretch>
          </p:blipFill>
          <p:spPr>
            <a:xfrm>
              <a:off x="8919237" y="2774501"/>
              <a:ext cx="3133463" cy="3120931"/>
            </a:xfrm>
            <a:prstGeom prst="rect">
              <a:avLst/>
            </a:prstGeom>
          </p:spPr>
        </p:pic>
        <p:sp>
          <p:nvSpPr>
            <p:cNvPr id="10" name="object 10"/>
            <p:cNvSpPr/>
            <p:nvPr/>
          </p:nvSpPr>
          <p:spPr>
            <a:xfrm>
              <a:off x="8919236" y="2768228"/>
              <a:ext cx="3133725" cy="3133725"/>
            </a:xfrm>
            <a:custGeom>
              <a:avLst/>
              <a:gdLst/>
              <a:ahLst/>
              <a:cxnLst/>
              <a:rect l="l" t="t" r="r" b="b"/>
              <a:pathLst>
                <a:path w="3133725" h="3133725">
                  <a:moveTo>
                    <a:pt x="1566737" y="3133475"/>
                  </a:moveTo>
                  <a:lnTo>
                    <a:pt x="1614636" y="3132757"/>
                  </a:lnTo>
                  <a:lnTo>
                    <a:pt x="1662178" y="3130615"/>
                  </a:lnTo>
                  <a:lnTo>
                    <a:pt x="1709342" y="3127072"/>
                  </a:lnTo>
                  <a:lnTo>
                    <a:pt x="1756107" y="3122147"/>
                  </a:lnTo>
                  <a:lnTo>
                    <a:pt x="1802453" y="3115860"/>
                  </a:lnTo>
                  <a:lnTo>
                    <a:pt x="1848359" y="3108233"/>
                  </a:lnTo>
                  <a:lnTo>
                    <a:pt x="1893806" y="3099285"/>
                  </a:lnTo>
                  <a:lnTo>
                    <a:pt x="1938772" y="3089037"/>
                  </a:lnTo>
                  <a:lnTo>
                    <a:pt x="1983237" y="3077510"/>
                  </a:lnTo>
                  <a:lnTo>
                    <a:pt x="2027181" y="3064724"/>
                  </a:lnTo>
                  <a:lnTo>
                    <a:pt x="2070582" y="3050699"/>
                  </a:lnTo>
                  <a:lnTo>
                    <a:pt x="2113422" y="3035457"/>
                  </a:lnTo>
                  <a:lnTo>
                    <a:pt x="2155678" y="3019017"/>
                  </a:lnTo>
                  <a:lnTo>
                    <a:pt x="2197331" y="3001399"/>
                  </a:lnTo>
                  <a:lnTo>
                    <a:pt x="2238360" y="2982626"/>
                  </a:lnTo>
                  <a:lnTo>
                    <a:pt x="2278744" y="2962716"/>
                  </a:lnTo>
                  <a:lnTo>
                    <a:pt x="2318464" y="2941691"/>
                  </a:lnTo>
                  <a:lnTo>
                    <a:pt x="2357498" y="2919571"/>
                  </a:lnTo>
                  <a:lnTo>
                    <a:pt x="2395827" y="2896376"/>
                  </a:lnTo>
                  <a:lnTo>
                    <a:pt x="2433429" y="2872127"/>
                  </a:lnTo>
                  <a:lnTo>
                    <a:pt x="2470285" y="2846845"/>
                  </a:lnTo>
                  <a:lnTo>
                    <a:pt x="2506373" y="2820549"/>
                  </a:lnTo>
                  <a:lnTo>
                    <a:pt x="2541673" y="2793261"/>
                  </a:lnTo>
                  <a:lnTo>
                    <a:pt x="2576165" y="2765000"/>
                  </a:lnTo>
                  <a:lnTo>
                    <a:pt x="2609828" y="2735788"/>
                  </a:lnTo>
                  <a:lnTo>
                    <a:pt x="2642643" y="2705645"/>
                  </a:lnTo>
                  <a:lnTo>
                    <a:pt x="2674587" y="2674591"/>
                  </a:lnTo>
                  <a:lnTo>
                    <a:pt x="2705641" y="2642647"/>
                  </a:lnTo>
                  <a:lnTo>
                    <a:pt x="2735785" y="2609833"/>
                  </a:lnTo>
                  <a:lnTo>
                    <a:pt x="2764997" y="2576169"/>
                  </a:lnTo>
                  <a:lnTo>
                    <a:pt x="2793257" y="2541677"/>
                  </a:lnTo>
                  <a:lnTo>
                    <a:pt x="2820546" y="2506377"/>
                  </a:lnTo>
                  <a:lnTo>
                    <a:pt x="2846842" y="2470289"/>
                  </a:lnTo>
                  <a:lnTo>
                    <a:pt x="2872124" y="2433434"/>
                  </a:lnTo>
                  <a:lnTo>
                    <a:pt x="2896374" y="2395832"/>
                  </a:lnTo>
                  <a:lnTo>
                    <a:pt x="2919569" y="2357503"/>
                  </a:lnTo>
                  <a:lnTo>
                    <a:pt x="2941689" y="2318469"/>
                  </a:lnTo>
                  <a:lnTo>
                    <a:pt x="2962714" y="2278749"/>
                  </a:lnTo>
                  <a:lnTo>
                    <a:pt x="2982624" y="2238364"/>
                  </a:lnTo>
                  <a:lnTo>
                    <a:pt x="3001398" y="2197335"/>
                  </a:lnTo>
                  <a:lnTo>
                    <a:pt x="3019015" y="2155682"/>
                  </a:lnTo>
                  <a:lnTo>
                    <a:pt x="3035455" y="2113426"/>
                  </a:lnTo>
                  <a:lnTo>
                    <a:pt x="3050698" y="2070586"/>
                  </a:lnTo>
                  <a:lnTo>
                    <a:pt x="3064723" y="2027185"/>
                  </a:lnTo>
                  <a:lnTo>
                    <a:pt x="3077509" y="1983241"/>
                  </a:lnTo>
                  <a:lnTo>
                    <a:pt x="3089037" y="1938775"/>
                  </a:lnTo>
                  <a:lnTo>
                    <a:pt x="3099284" y="1893809"/>
                  </a:lnTo>
                  <a:lnTo>
                    <a:pt x="3108232" y="1848362"/>
                  </a:lnTo>
                  <a:lnTo>
                    <a:pt x="3115860" y="1802455"/>
                  </a:lnTo>
                  <a:lnTo>
                    <a:pt x="3122147" y="1756109"/>
                  </a:lnTo>
                  <a:lnTo>
                    <a:pt x="3127072" y="1709343"/>
                  </a:lnTo>
                  <a:lnTo>
                    <a:pt x="3130615" y="1662179"/>
                  </a:lnTo>
                  <a:lnTo>
                    <a:pt x="3132757" y="1614637"/>
                  </a:lnTo>
                  <a:lnTo>
                    <a:pt x="3133475" y="1566737"/>
                  </a:lnTo>
                  <a:lnTo>
                    <a:pt x="3132757" y="1518838"/>
                  </a:lnTo>
                  <a:lnTo>
                    <a:pt x="3130615" y="1471296"/>
                  </a:lnTo>
                  <a:lnTo>
                    <a:pt x="3127072" y="1424132"/>
                  </a:lnTo>
                  <a:lnTo>
                    <a:pt x="3122147" y="1377367"/>
                  </a:lnTo>
                  <a:lnTo>
                    <a:pt x="3115860" y="1331021"/>
                  </a:lnTo>
                  <a:lnTo>
                    <a:pt x="3108232" y="1285115"/>
                  </a:lnTo>
                  <a:lnTo>
                    <a:pt x="3099284" y="1239668"/>
                  </a:lnTo>
                  <a:lnTo>
                    <a:pt x="3089037" y="1194702"/>
                  </a:lnTo>
                  <a:lnTo>
                    <a:pt x="3077509" y="1150237"/>
                  </a:lnTo>
                  <a:lnTo>
                    <a:pt x="3064723" y="1106294"/>
                  </a:lnTo>
                  <a:lnTo>
                    <a:pt x="3050698" y="1062892"/>
                  </a:lnTo>
                  <a:lnTo>
                    <a:pt x="3035455" y="1020053"/>
                  </a:lnTo>
                  <a:lnTo>
                    <a:pt x="3019015" y="977796"/>
                  </a:lnTo>
                  <a:lnTo>
                    <a:pt x="3001398" y="936144"/>
                  </a:lnTo>
                  <a:lnTo>
                    <a:pt x="2982624" y="895115"/>
                  </a:lnTo>
                  <a:lnTo>
                    <a:pt x="2962714" y="854730"/>
                  </a:lnTo>
                  <a:lnTo>
                    <a:pt x="2941689" y="815010"/>
                  </a:lnTo>
                  <a:lnTo>
                    <a:pt x="2919569" y="775976"/>
                  </a:lnTo>
                  <a:lnTo>
                    <a:pt x="2896374" y="737647"/>
                  </a:lnTo>
                  <a:lnTo>
                    <a:pt x="2872124" y="700045"/>
                  </a:lnTo>
                  <a:lnTo>
                    <a:pt x="2846842" y="663190"/>
                  </a:lnTo>
                  <a:lnTo>
                    <a:pt x="2820546" y="627102"/>
                  </a:lnTo>
                  <a:lnTo>
                    <a:pt x="2793257" y="591801"/>
                  </a:lnTo>
                  <a:lnTo>
                    <a:pt x="2764997" y="557309"/>
                  </a:lnTo>
                  <a:lnTo>
                    <a:pt x="2735785" y="523646"/>
                  </a:lnTo>
                  <a:lnTo>
                    <a:pt x="2705641" y="490832"/>
                  </a:lnTo>
                  <a:lnTo>
                    <a:pt x="2674587" y="458887"/>
                  </a:lnTo>
                  <a:lnTo>
                    <a:pt x="2642643" y="427833"/>
                  </a:lnTo>
                  <a:lnTo>
                    <a:pt x="2609828" y="397690"/>
                  </a:lnTo>
                  <a:lnTo>
                    <a:pt x="2576165" y="368477"/>
                  </a:lnTo>
                  <a:lnTo>
                    <a:pt x="2541673" y="340217"/>
                  </a:lnTo>
                  <a:lnTo>
                    <a:pt x="2506373" y="312928"/>
                  </a:lnTo>
                  <a:lnTo>
                    <a:pt x="2470285" y="286633"/>
                  </a:lnTo>
                  <a:lnTo>
                    <a:pt x="2433429" y="261350"/>
                  </a:lnTo>
                  <a:lnTo>
                    <a:pt x="2395827" y="237101"/>
                  </a:lnTo>
                  <a:lnTo>
                    <a:pt x="2357498" y="213906"/>
                  </a:lnTo>
                  <a:lnTo>
                    <a:pt x="2318464" y="191785"/>
                  </a:lnTo>
                  <a:lnTo>
                    <a:pt x="2278744" y="170760"/>
                  </a:lnTo>
                  <a:lnTo>
                    <a:pt x="2238360" y="150850"/>
                  </a:lnTo>
                  <a:lnTo>
                    <a:pt x="2197331" y="132076"/>
                  </a:lnTo>
                  <a:lnTo>
                    <a:pt x="2155678" y="114459"/>
                  </a:lnTo>
                  <a:lnTo>
                    <a:pt x="2113422" y="98019"/>
                  </a:lnTo>
                  <a:lnTo>
                    <a:pt x="2070582" y="82776"/>
                  </a:lnTo>
                  <a:lnTo>
                    <a:pt x="2027181" y="68751"/>
                  </a:lnTo>
                  <a:lnTo>
                    <a:pt x="1983237" y="55965"/>
                  </a:lnTo>
                  <a:lnTo>
                    <a:pt x="1938772" y="44438"/>
                  </a:lnTo>
                  <a:lnTo>
                    <a:pt x="1893806" y="34190"/>
                  </a:lnTo>
                  <a:lnTo>
                    <a:pt x="1848359" y="25242"/>
                  </a:lnTo>
                  <a:lnTo>
                    <a:pt x="1802453" y="17614"/>
                  </a:lnTo>
                  <a:lnTo>
                    <a:pt x="1756107" y="11328"/>
                  </a:lnTo>
                  <a:lnTo>
                    <a:pt x="1709342" y="6402"/>
                  </a:lnTo>
                  <a:lnTo>
                    <a:pt x="1662178" y="2859"/>
                  </a:lnTo>
                  <a:lnTo>
                    <a:pt x="1614636" y="718"/>
                  </a:lnTo>
                  <a:lnTo>
                    <a:pt x="1566737" y="0"/>
                  </a:lnTo>
                  <a:lnTo>
                    <a:pt x="1518838" y="718"/>
                  </a:lnTo>
                  <a:lnTo>
                    <a:pt x="1471296" y="2859"/>
                  </a:lnTo>
                  <a:lnTo>
                    <a:pt x="1424132" y="6402"/>
                  </a:lnTo>
                  <a:lnTo>
                    <a:pt x="1377367" y="11328"/>
                  </a:lnTo>
                  <a:lnTo>
                    <a:pt x="1331021" y="17614"/>
                  </a:lnTo>
                  <a:lnTo>
                    <a:pt x="1285115" y="25242"/>
                  </a:lnTo>
                  <a:lnTo>
                    <a:pt x="1239668" y="34190"/>
                  </a:lnTo>
                  <a:lnTo>
                    <a:pt x="1194702" y="44438"/>
                  </a:lnTo>
                  <a:lnTo>
                    <a:pt x="1150237" y="55965"/>
                  </a:lnTo>
                  <a:lnTo>
                    <a:pt x="1106294" y="68751"/>
                  </a:lnTo>
                  <a:lnTo>
                    <a:pt x="1062892" y="82776"/>
                  </a:lnTo>
                  <a:lnTo>
                    <a:pt x="1020053" y="98019"/>
                  </a:lnTo>
                  <a:lnTo>
                    <a:pt x="977796" y="114459"/>
                  </a:lnTo>
                  <a:lnTo>
                    <a:pt x="936144" y="132076"/>
                  </a:lnTo>
                  <a:lnTo>
                    <a:pt x="895115" y="150850"/>
                  </a:lnTo>
                  <a:lnTo>
                    <a:pt x="854730" y="170760"/>
                  </a:lnTo>
                  <a:lnTo>
                    <a:pt x="815010" y="191785"/>
                  </a:lnTo>
                  <a:lnTo>
                    <a:pt x="775976" y="213906"/>
                  </a:lnTo>
                  <a:lnTo>
                    <a:pt x="737647" y="237101"/>
                  </a:lnTo>
                  <a:lnTo>
                    <a:pt x="700045" y="261350"/>
                  </a:lnTo>
                  <a:lnTo>
                    <a:pt x="663190" y="286633"/>
                  </a:lnTo>
                  <a:lnTo>
                    <a:pt x="627102" y="312928"/>
                  </a:lnTo>
                  <a:lnTo>
                    <a:pt x="591801" y="340217"/>
                  </a:lnTo>
                  <a:lnTo>
                    <a:pt x="557309" y="368477"/>
                  </a:lnTo>
                  <a:lnTo>
                    <a:pt x="523646" y="397690"/>
                  </a:lnTo>
                  <a:lnTo>
                    <a:pt x="490832" y="427833"/>
                  </a:lnTo>
                  <a:lnTo>
                    <a:pt x="458887" y="458887"/>
                  </a:lnTo>
                  <a:lnTo>
                    <a:pt x="427833" y="490832"/>
                  </a:lnTo>
                  <a:lnTo>
                    <a:pt x="397690" y="523646"/>
                  </a:lnTo>
                  <a:lnTo>
                    <a:pt x="368477" y="557309"/>
                  </a:lnTo>
                  <a:lnTo>
                    <a:pt x="340217" y="591801"/>
                  </a:lnTo>
                  <a:lnTo>
                    <a:pt x="312928" y="627102"/>
                  </a:lnTo>
                  <a:lnTo>
                    <a:pt x="286633" y="663190"/>
                  </a:lnTo>
                  <a:lnTo>
                    <a:pt x="261350" y="700045"/>
                  </a:lnTo>
                  <a:lnTo>
                    <a:pt x="237101" y="737647"/>
                  </a:lnTo>
                  <a:lnTo>
                    <a:pt x="213906" y="775976"/>
                  </a:lnTo>
                  <a:lnTo>
                    <a:pt x="191785" y="815010"/>
                  </a:lnTo>
                  <a:lnTo>
                    <a:pt x="170760" y="854730"/>
                  </a:lnTo>
                  <a:lnTo>
                    <a:pt x="150850" y="895115"/>
                  </a:lnTo>
                  <a:lnTo>
                    <a:pt x="132076" y="936144"/>
                  </a:lnTo>
                  <a:lnTo>
                    <a:pt x="114459" y="977796"/>
                  </a:lnTo>
                  <a:lnTo>
                    <a:pt x="98019" y="1020053"/>
                  </a:lnTo>
                  <a:lnTo>
                    <a:pt x="82776" y="1062892"/>
                  </a:lnTo>
                  <a:lnTo>
                    <a:pt x="68751" y="1106294"/>
                  </a:lnTo>
                  <a:lnTo>
                    <a:pt x="55965" y="1150237"/>
                  </a:lnTo>
                  <a:lnTo>
                    <a:pt x="44438" y="1194702"/>
                  </a:lnTo>
                  <a:lnTo>
                    <a:pt x="34190" y="1239668"/>
                  </a:lnTo>
                  <a:lnTo>
                    <a:pt x="25242" y="1285115"/>
                  </a:lnTo>
                  <a:lnTo>
                    <a:pt x="17614" y="1331021"/>
                  </a:lnTo>
                  <a:lnTo>
                    <a:pt x="11328" y="1377367"/>
                  </a:lnTo>
                  <a:lnTo>
                    <a:pt x="6402" y="1424132"/>
                  </a:lnTo>
                  <a:lnTo>
                    <a:pt x="2859" y="1471296"/>
                  </a:lnTo>
                  <a:lnTo>
                    <a:pt x="718" y="1518838"/>
                  </a:lnTo>
                  <a:lnTo>
                    <a:pt x="0" y="1566737"/>
                  </a:lnTo>
                  <a:lnTo>
                    <a:pt x="718" y="1614637"/>
                  </a:lnTo>
                  <a:lnTo>
                    <a:pt x="2859" y="1662179"/>
                  </a:lnTo>
                  <a:lnTo>
                    <a:pt x="6402" y="1709343"/>
                  </a:lnTo>
                  <a:lnTo>
                    <a:pt x="11328" y="1756109"/>
                  </a:lnTo>
                  <a:lnTo>
                    <a:pt x="17614" y="1802455"/>
                  </a:lnTo>
                  <a:lnTo>
                    <a:pt x="25242" y="1848362"/>
                  </a:lnTo>
                  <a:lnTo>
                    <a:pt x="34190" y="1893809"/>
                  </a:lnTo>
                  <a:lnTo>
                    <a:pt x="44438" y="1938775"/>
                  </a:lnTo>
                  <a:lnTo>
                    <a:pt x="55965" y="1983241"/>
                  </a:lnTo>
                  <a:lnTo>
                    <a:pt x="68751" y="2027185"/>
                  </a:lnTo>
                  <a:lnTo>
                    <a:pt x="82776" y="2070586"/>
                  </a:lnTo>
                  <a:lnTo>
                    <a:pt x="98019" y="2113426"/>
                  </a:lnTo>
                  <a:lnTo>
                    <a:pt x="114459" y="2155682"/>
                  </a:lnTo>
                  <a:lnTo>
                    <a:pt x="132076" y="2197335"/>
                  </a:lnTo>
                  <a:lnTo>
                    <a:pt x="150850" y="2238364"/>
                  </a:lnTo>
                  <a:lnTo>
                    <a:pt x="170760" y="2278749"/>
                  </a:lnTo>
                  <a:lnTo>
                    <a:pt x="191785" y="2318469"/>
                  </a:lnTo>
                  <a:lnTo>
                    <a:pt x="213906" y="2357503"/>
                  </a:lnTo>
                  <a:lnTo>
                    <a:pt x="237101" y="2395832"/>
                  </a:lnTo>
                  <a:lnTo>
                    <a:pt x="261350" y="2433434"/>
                  </a:lnTo>
                  <a:lnTo>
                    <a:pt x="286633" y="2470289"/>
                  </a:lnTo>
                  <a:lnTo>
                    <a:pt x="312928" y="2506377"/>
                  </a:lnTo>
                  <a:lnTo>
                    <a:pt x="340217" y="2541677"/>
                  </a:lnTo>
                  <a:lnTo>
                    <a:pt x="368477" y="2576169"/>
                  </a:lnTo>
                  <a:lnTo>
                    <a:pt x="397690" y="2609833"/>
                  </a:lnTo>
                  <a:lnTo>
                    <a:pt x="427833" y="2642647"/>
                  </a:lnTo>
                  <a:lnTo>
                    <a:pt x="458887" y="2674591"/>
                  </a:lnTo>
                  <a:lnTo>
                    <a:pt x="490832" y="2705645"/>
                  </a:lnTo>
                  <a:lnTo>
                    <a:pt x="523646" y="2735788"/>
                  </a:lnTo>
                  <a:lnTo>
                    <a:pt x="557309" y="2765000"/>
                  </a:lnTo>
                  <a:lnTo>
                    <a:pt x="591801" y="2793261"/>
                  </a:lnTo>
                  <a:lnTo>
                    <a:pt x="627102" y="2820549"/>
                  </a:lnTo>
                  <a:lnTo>
                    <a:pt x="663190" y="2846845"/>
                  </a:lnTo>
                  <a:lnTo>
                    <a:pt x="700045" y="2872127"/>
                  </a:lnTo>
                  <a:lnTo>
                    <a:pt x="737647" y="2896376"/>
                  </a:lnTo>
                  <a:lnTo>
                    <a:pt x="775976" y="2919571"/>
                  </a:lnTo>
                  <a:lnTo>
                    <a:pt x="815010" y="2941691"/>
                  </a:lnTo>
                  <a:lnTo>
                    <a:pt x="854730" y="2962716"/>
                  </a:lnTo>
                  <a:lnTo>
                    <a:pt x="895115" y="2982626"/>
                  </a:lnTo>
                  <a:lnTo>
                    <a:pt x="936144" y="3001399"/>
                  </a:lnTo>
                  <a:lnTo>
                    <a:pt x="977796" y="3019017"/>
                  </a:lnTo>
                  <a:lnTo>
                    <a:pt x="1020053" y="3035457"/>
                  </a:lnTo>
                  <a:lnTo>
                    <a:pt x="1062892" y="3050699"/>
                  </a:lnTo>
                  <a:lnTo>
                    <a:pt x="1106294" y="3064724"/>
                  </a:lnTo>
                  <a:lnTo>
                    <a:pt x="1150237" y="3077510"/>
                  </a:lnTo>
                  <a:lnTo>
                    <a:pt x="1194702" y="3089037"/>
                  </a:lnTo>
                  <a:lnTo>
                    <a:pt x="1239668" y="3099285"/>
                  </a:lnTo>
                  <a:lnTo>
                    <a:pt x="1285115" y="3108233"/>
                  </a:lnTo>
                  <a:lnTo>
                    <a:pt x="1331021" y="3115860"/>
                  </a:lnTo>
                  <a:lnTo>
                    <a:pt x="1377367" y="3122147"/>
                  </a:lnTo>
                  <a:lnTo>
                    <a:pt x="1424132" y="3127072"/>
                  </a:lnTo>
                  <a:lnTo>
                    <a:pt x="1471296" y="3130615"/>
                  </a:lnTo>
                  <a:lnTo>
                    <a:pt x="1518838" y="3132757"/>
                  </a:lnTo>
                  <a:lnTo>
                    <a:pt x="1566737" y="3133475"/>
                  </a:lnTo>
                  <a:close/>
                </a:path>
              </a:pathLst>
            </a:custGeom>
            <a:ln w="55851">
              <a:solidFill>
                <a:srgbClr val="8CC696"/>
              </a:solidFill>
            </a:ln>
          </p:spPr>
          <p:txBody>
            <a:bodyPr wrap="square" lIns="0" tIns="0" rIns="0" bIns="0" rtlCol="0"/>
            <a:lstStyle/>
            <a:p>
              <a:endParaRPr/>
            </a:p>
          </p:txBody>
        </p:sp>
      </p:grpSp>
      <p:grpSp>
        <p:nvGrpSpPr>
          <p:cNvPr id="11" name="object 11"/>
          <p:cNvGrpSpPr/>
          <p:nvPr/>
        </p:nvGrpSpPr>
        <p:grpSpPr>
          <a:xfrm>
            <a:off x="2776537" y="2365387"/>
            <a:ext cx="3730625" cy="3730625"/>
            <a:chOff x="2434480" y="2347802"/>
            <a:chExt cx="3730625" cy="3730625"/>
          </a:xfrm>
        </p:grpSpPr>
        <p:sp>
          <p:nvSpPr>
            <p:cNvPr id="12" name="object 12"/>
            <p:cNvSpPr/>
            <p:nvPr/>
          </p:nvSpPr>
          <p:spPr>
            <a:xfrm>
              <a:off x="2434480" y="2347802"/>
              <a:ext cx="3730625" cy="3730625"/>
            </a:xfrm>
            <a:custGeom>
              <a:avLst/>
              <a:gdLst/>
              <a:ahLst/>
              <a:cxnLst/>
              <a:rect l="l" t="t" r="r" b="b"/>
              <a:pathLst>
                <a:path w="3730625" h="3730625">
                  <a:moveTo>
                    <a:pt x="1865273" y="0"/>
                  </a:moveTo>
                  <a:lnTo>
                    <a:pt x="1817129" y="609"/>
                  </a:lnTo>
                  <a:lnTo>
                    <a:pt x="1769286" y="2427"/>
                  </a:lnTo>
                  <a:lnTo>
                    <a:pt x="1721758" y="5438"/>
                  </a:lnTo>
                  <a:lnTo>
                    <a:pt x="1674560" y="9630"/>
                  </a:lnTo>
                  <a:lnTo>
                    <a:pt x="1627706" y="14986"/>
                  </a:lnTo>
                  <a:lnTo>
                    <a:pt x="1581211" y="21492"/>
                  </a:lnTo>
                  <a:lnTo>
                    <a:pt x="1535090" y="29133"/>
                  </a:lnTo>
                  <a:lnTo>
                    <a:pt x="1489356" y="37895"/>
                  </a:lnTo>
                  <a:lnTo>
                    <a:pt x="1444026" y="47764"/>
                  </a:lnTo>
                  <a:lnTo>
                    <a:pt x="1399113" y="58723"/>
                  </a:lnTo>
                  <a:lnTo>
                    <a:pt x="1354633" y="70760"/>
                  </a:lnTo>
                  <a:lnTo>
                    <a:pt x="1310599" y="83859"/>
                  </a:lnTo>
                  <a:lnTo>
                    <a:pt x="1267027" y="98005"/>
                  </a:lnTo>
                  <a:lnTo>
                    <a:pt x="1223931" y="113184"/>
                  </a:lnTo>
                  <a:lnTo>
                    <a:pt x="1181326" y="129382"/>
                  </a:lnTo>
                  <a:lnTo>
                    <a:pt x="1139226" y="146582"/>
                  </a:lnTo>
                  <a:lnTo>
                    <a:pt x="1097646" y="164772"/>
                  </a:lnTo>
                  <a:lnTo>
                    <a:pt x="1056602" y="183936"/>
                  </a:lnTo>
                  <a:lnTo>
                    <a:pt x="1016106" y="204060"/>
                  </a:lnTo>
                  <a:lnTo>
                    <a:pt x="976175" y="225129"/>
                  </a:lnTo>
                  <a:lnTo>
                    <a:pt x="936822" y="247127"/>
                  </a:lnTo>
                  <a:lnTo>
                    <a:pt x="898063" y="270042"/>
                  </a:lnTo>
                  <a:lnTo>
                    <a:pt x="859911" y="293858"/>
                  </a:lnTo>
                  <a:lnTo>
                    <a:pt x="822383" y="318560"/>
                  </a:lnTo>
                  <a:lnTo>
                    <a:pt x="785491" y="344133"/>
                  </a:lnTo>
                  <a:lnTo>
                    <a:pt x="749252" y="370564"/>
                  </a:lnTo>
                  <a:lnTo>
                    <a:pt x="713679" y="397837"/>
                  </a:lnTo>
                  <a:lnTo>
                    <a:pt x="678788" y="425938"/>
                  </a:lnTo>
                  <a:lnTo>
                    <a:pt x="644592" y="454852"/>
                  </a:lnTo>
                  <a:lnTo>
                    <a:pt x="611107" y="484564"/>
                  </a:lnTo>
                  <a:lnTo>
                    <a:pt x="578347" y="515060"/>
                  </a:lnTo>
                  <a:lnTo>
                    <a:pt x="546327" y="546326"/>
                  </a:lnTo>
                  <a:lnTo>
                    <a:pt x="515062" y="578346"/>
                  </a:lnTo>
                  <a:lnTo>
                    <a:pt x="484565" y="611105"/>
                  </a:lnTo>
                  <a:lnTo>
                    <a:pt x="454853" y="644590"/>
                  </a:lnTo>
                  <a:lnTo>
                    <a:pt x="425939" y="678786"/>
                  </a:lnTo>
                  <a:lnTo>
                    <a:pt x="397838" y="713677"/>
                  </a:lnTo>
                  <a:lnTo>
                    <a:pt x="370565" y="749250"/>
                  </a:lnTo>
                  <a:lnTo>
                    <a:pt x="344134" y="785489"/>
                  </a:lnTo>
                  <a:lnTo>
                    <a:pt x="318560" y="822380"/>
                  </a:lnTo>
                  <a:lnTo>
                    <a:pt x="293858" y="859909"/>
                  </a:lnTo>
                  <a:lnTo>
                    <a:pt x="270042" y="898060"/>
                  </a:lnTo>
                  <a:lnTo>
                    <a:pt x="247128" y="936819"/>
                  </a:lnTo>
                  <a:lnTo>
                    <a:pt x="225129" y="976171"/>
                  </a:lnTo>
                  <a:lnTo>
                    <a:pt x="204060" y="1016103"/>
                  </a:lnTo>
                  <a:lnTo>
                    <a:pt x="183936" y="1056598"/>
                  </a:lnTo>
                  <a:lnTo>
                    <a:pt x="164772" y="1097642"/>
                  </a:lnTo>
                  <a:lnTo>
                    <a:pt x="146583" y="1139222"/>
                  </a:lnTo>
                  <a:lnTo>
                    <a:pt x="129382" y="1181321"/>
                  </a:lnTo>
                  <a:lnTo>
                    <a:pt x="113184" y="1223926"/>
                  </a:lnTo>
                  <a:lnTo>
                    <a:pt x="98005" y="1267022"/>
                  </a:lnTo>
                  <a:lnTo>
                    <a:pt x="83859" y="1310594"/>
                  </a:lnTo>
                  <a:lnTo>
                    <a:pt x="70760" y="1354627"/>
                  </a:lnTo>
                  <a:lnTo>
                    <a:pt x="58724" y="1399107"/>
                  </a:lnTo>
                  <a:lnTo>
                    <a:pt x="47764" y="1444019"/>
                  </a:lnTo>
                  <a:lnTo>
                    <a:pt x="37895" y="1489349"/>
                  </a:lnTo>
                  <a:lnTo>
                    <a:pt x="29133" y="1535082"/>
                  </a:lnTo>
                  <a:lnTo>
                    <a:pt x="21492" y="1581203"/>
                  </a:lnTo>
                  <a:lnTo>
                    <a:pt x="14986" y="1627698"/>
                  </a:lnTo>
                  <a:lnTo>
                    <a:pt x="9630" y="1674551"/>
                  </a:lnTo>
                  <a:lnTo>
                    <a:pt x="5438" y="1721749"/>
                  </a:lnTo>
                  <a:lnTo>
                    <a:pt x="2427" y="1769277"/>
                  </a:lnTo>
                  <a:lnTo>
                    <a:pt x="609" y="1817119"/>
                  </a:lnTo>
                  <a:lnTo>
                    <a:pt x="0" y="1865262"/>
                  </a:lnTo>
                  <a:lnTo>
                    <a:pt x="609" y="1913406"/>
                  </a:lnTo>
                  <a:lnTo>
                    <a:pt x="2427" y="1961249"/>
                  </a:lnTo>
                  <a:lnTo>
                    <a:pt x="5438" y="2008778"/>
                  </a:lnTo>
                  <a:lnTo>
                    <a:pt x="9630" y="2055976"/>
                  </a:lnTo>
                  <a:lnTo>
                    <a:pt x="14986" y="2102831"/>
                  </a:lnTo>
                  <a:lnTo>
                    <a:pt x="21492" y="2149326"/>
                  </a:lnTo>
                  <a:lnTo>
                    <a:pt x="29133" y="2195448"/>
                  </a:lnTo>
                  <a:lnTo>
                    <a:pt x="37895" y="2241182"/>
                  </a:lnTo>
                  <a:lnTo>
                    <a:pt x="47764" y="2286512"/>
                  </a:lnTo>
                  <a:lnTo>
                    <a:pt x="58724" y="2331425"/>
                  </a:lnTo>
                  <a:lnTo>
                    <a:pt x="70760" y="2375906"/>
                  </a:lnTo>
                  <a:lnTo>
                    <a:pt x="83859" y="2419940"/>
                  </a:lnTo>
                  <a:lnTo>
                    <a:pt x="98005" y="2463513"/>
                  </a:lnTo>
                  <a:lnTo>
                    <a:pt x="113184" y="2506609"/>
                  </a:lnTo>
                  <a:lnTo>
                    <a:pt x="129382" y="2549215"/>
                  </a:lnTo>
                  <a:lnTo>
                    <a:pt x="146583" y="2591315"/>
                  </a:lnTo>
                  <a:lnTo>
                    <a:pt x="164772" y="2632894"/>
                  </a:lnTo>
                  <a:lnTo>
                    <a:pt x="183936" y="2673940"/>
                  </a:lnTo>
                  <a:lnTo>
                    <a:pt x="204060" y="2714435"/>
                  </a:lnTo>
                  <a:lnTo>
                    <a:pt x="225129" y="2754367"/>
                  </a:lnTo>
                  <a:lnTo>
                    <a:pt x="247128" y="2793720"/>
                  </a:lnTo>
                  <a:lnTo>
                    <a:pt x="270042" y="2832479"/>
                  </a:lnTo>
                  <a:lnTo>
                    <a:pt x="293858" y="2870631"/>
                  </a:lnTo>
                  <a:lnTo>
                    <a:pt x="318560" y="2908160"/>
                  </a:lnTo>
                  <a:lnTo>
                    <a:pt x="344134" y="2945051"/>
                  </a:lnTo>
                  <a:lnTo>
                    <a:pt x="370565" y="2981291"/>
                  </a:lnTo>
                  <a:lnTo>
                    <a:pt x="397838" y="3016864"/>
                  </a:lnTo>
                  <a:lnTo>
                    <a:pt x="425939" y="3051756"/>
                  </a:lnTo>
                  <a:lnTo>
                    <a:pt x="454853" y="3085951"/>
                  </a:lnTo>
                  <a:lnTo>
                    <a:pt x="484565" y="3119437"/>
                  </a:lnTo>
                  <a:lnTo>
                    <a:pt x="515062" y="3152197"/>
                  </a:lnTo>
                  <a:lnTo>
                    <a:pt x="546327" y="3184217"/>
                  </a:lnTo>
                  <a:lnTo>
                    <a:pt x="578347" y="3215482"/>
                  </a:lnTo>
                  <a:lnTo>
                    <a:pt x="611107" y="3245979"/>
                  </a:lnTo>
                  <a:lnTo>
                    <a:pt x="644592" y="3275691"/>
                  </a:lnTo>
                  <a:lnTo>
                    <a:pt x="678788" y="3304606"/>
                  </a:lnTo>
                  <a:lnTo>
                    <a:pt x="713679" y="3332707"/>
                  </a:lnTo>
                  <a:lnTo>
                    <a:pt x="749252" y="3359980"/>
                  </a:lnTo>
                  <a:lnTo>
                    <a:pt x="785491" y="3386411"/>
                  </a:lnTo>
                  <a:lnTo>
                    <a:pt x="822383" y="3411984"/>
                  </a:lnTo>
                  <a:lnTo>
                    <a:pt x="859911" y="3436687"/>
                  </a:lnTo>
                  <a:lnTo>
                    <a:pt x="898063" y="3460502"/>
                  </a:lnTo>
                  <a:lnTo>
                    <a:pt x="936822" y="3483417"/>
                  </a:lnTo>
                  <a:lnTo>
                    <a:pt x="976175" y="3505416"/>
                  </a:lnTo>
                  <a:lnTo>
                    <a:pt x="1016106" y="3526485"/>
                  </a:lnTo>
                  <a:lnTo>
                    <a:pt x="1056602" y="3546608"/>
                  </a:lnTo>
                  <a:lnTo>
                    <a:pt x="1097646" y="3565773"/>
                  </a:lnTo>
                  <a:lnTo>
                    <a:pt x="1139226" y="3583962"/>
                  </a:lnTo>
                  <a:lnTo>
                    <a:pt x="1181326" y="3601163"/>
                  </a:lnTo>
                  <a:lnTo>
                    <a:pt x="1223931" y="3617361"/>
                  </a:lnTo>
                  <a:lnTo>
                    <a:pt x="1267027" y="3632540"/>
                  </a:lnTo>
                  <a:lnTo>
                    <a:pt x="1310599" y="3646686"/>
                  </a:lnTo>
                  <a:lnTo>
                    <a:pt x="1354633" y="3659785"/>
                  </a:lnTo>
                  <a:lnTo>
                    <a:pt x="1399113" y="3671822"/>
                  </a:lnTo>
                  <a:lnTo>
                    <a:pt x="1444026" y="3682781"/>
                  </a:lnTo>
                  <a:lnTo>
                    <a:pt x="1489356" y="3692650"/>
                  </a:lnTo>
                  <a:lnTo>
                    <a:pt x="1535090" y="3701412"/>
                  </a:lnTo>
                  <a:lnTo>
                    <a:pt x="1581211" y="3709053"/>
                  </a:lnTo>
                  <a:lnTo>
                    <a:pt x="1627706" y="3715559"/>
                  </a:lnTo>
                  <a:lnTo>
                    <a:pt x="1674560" y="3720915"/>
                  </a:lnTo>
                  <a:lnTo>
                    <a:pt x="1721758" y="3725107"/>
                  </a:lnTo>
                  <a:lnTo>
                    <a:pt x="1769286" y="3728119"/>
                  </a:lnTo>
                  <a:lnTo>
                    <a:pt x="1817129" y="3729936"/>
                  </a:lnTo>
                  <a:lnTo>
                    <a:pt x="1865273" y="3730546"/>
                  </a:lnTo>
                  <a:lnTo>
                    <a:pt x="1913416" y="3729936"/>
                  </a:lnTo>
                  <a:lnTo>
                    <a:pt x="1961259" y="3728119"/>
                  </a:lnTo>
                  <a:lnTo>
                    <a:pt x="2008787" y="3725107"/>
                  </a:lnTo>
                  <a:lnTo>
                    <a:pt x="2055985" y="3720915"/>
                  </a:lnTo>
                  <a:lnTo>
                    <a:pt x="2102839" y="3715559"/>
                  </a:lnTo>
                  <a:lnTo>
                    <a:pt x="2149334" y="3709053"/>
                  </a:lnTo>
                  <a:lnTo>
                    <a:pt x="2195456" y="3701412"/>
                  </a:lnTo>
                  <a:lnTo>
                    <a:pt x="2241189" y="3692650"/>
                  </a:lnTo>
                  <a:lnTo>
                    <a:pt x="2286519" y="3682781"/>
                  </a:lnTo>
                  <a:lnTo>
                    <a:pt x="2331432" y="3671822"/>
                  </a:lnTo>
                  <a:lnTo>
                    <a:pt x="2375912" y="3659785"/>
                  </a:lnTo>
                  <a:lnTo>
                    <a:pt x="2419946" y="3646686"/>
                  </a:lnTo>
                  <a:lnTo>
                    <a:pt x="2463518" y="3632540"/>
                  </a:lnTo>
                  <a:lnTo>
                    <a:pt x="2506614" y="3617361"/>
                  </a:lnTo>
                  <a:lnTo>
                    <a:pt x="2549219" y="3601163"/>
                  </a:lnTo>
                  <a:lnTo>
                    <a:pt x="2591319" y="3583962"/>
                  </a:lnTo>
                  <a:lnTo>
                    <a:pt x="2632899" y="3565773"/>
                  </a:lnTo>
                  <a:lnTo>
                    <a:pt x="2673943" y="3546608"/>
                  </a:lnTo>
                  <a:lnTo>
                    <a:pt x="2714439" y="3526485"/>
                  </a:lnTo>
                  <a:lnTo>
                    <a:pt x="2754370" y="3505416"/>
                  </a:lnTo>
                  <a:lnTo>
                    <a:pt x="2793723" y="3483417"/>
                  </a:lnTo>
                  <a:lnTo>
                    <a:pt x="2832482" y="3460502"/>
                  </a:lnTo>
                  <a:lnTo>
                    <a:pt x="2870634" y="3436687"/>
                  </a:lnTo>
                  <a:lnTo>
                    <a:pt x="2908162" y="3411984"/>
                  </a:lnTo>
                  <a:lnTo>
                    <a:pt x="2945054" y="3386411"/>
                  </a:lnTo>
                  <a:lnTo>
                    <a:pt x="2981293" y="3359980"/>
                  </a:lnTo>
                  <a:lnTo>
                    <a:pt x="3016866" y="3332707"/>
                  </a:lnTo>
                  <a:lnTo>
                    <a:pt x="3051757" y="3304606"/>
                  </a:lnTo>
                  <a:lnTo>
                    <a:pt x="3085953" y="3275691"/>
                  </a:lnTo>
                  <a:lnTo>
                    <a:pt x="3119438" y="3245979"/>
                  </a:lnTo>
                  <a:lnTo>
                    <a:pt x="3152198" y="3215482"/>
                  </a:lnTo>
                  <a:lnTo>
                    <a:pt x="3184218" y="3184217"/>
                  </a:lnTo>
                  <a:lnTo>
                    <a:pt x="3215483" y="3152197"/>
                  </a:lnTo>
                  <a:lnTo>
                    <a:pt x="3245980" y="3119437"/>
                  </a:lnTo>
                  <a:lnTo>
                    <a:pt x="3275692" y="3085951"/>
                  </a:lnTo>
                  <a:lnTo>
                    <a:pt x="3304606" y="3051756"/>
                  </a:lnTo>
                  <a:lnTo>
                    <a:pt x="3332707" y="3016864"/>
                  </a:lnTo>
                  <a:lnTo>
                    <a:pt x="3359981" y="2981291"/>
                  </a:lnTo>
                  <a:lnTo>
                    <a:pt x="3386411" y="2945051"/>
                  </a:lnTo>
                  <a:lnTo>
                    <a:pt x="3411985" y="2908160"/>
                  </a:lnTo>
                  <a:lnTo>
                    <a:pt x="3436687" y="2870631"/>
                  </a:lnTo>
                  <a:lnTo>
                    <a:pt x="3460503" y="2832479"/>
                  </a:lnTo>
                  <a:lnTo>
                    <a:pt x="3483417" y="2793720"/>
                  </a:lnTo>
                  <a:lnTo>
                    <a:pt x="3505416" y="2754367"/>
                  </a:lnTo>
                  <a:lnTo>
                    <a:pt x="3526485" y="2714435"/>
                  </a:lnTo>
                  <a:lnTo>
                    <a:pt x="3546609" y="2673940"/>
                  </a:lnTo>
                  <a:lnTo>
                    <a:pt x="3565773" y="2632894"/>
                  </a:lnTo>
                  <a:lnTo>
                    <a:pt x="3583963" y="2591315"/>
                  </a:lnTo>
                  <a:lnTo>
                    <a:pt x="3601163" y="2549215"/>
                  </a:lnTo>
                  <a:lnTo>
                    <a:pt x="3617361" y="2506609"/>
                  </a:lnTo>
                  <a:lnTo>
                    <a:pt x="3632540" y="2463513"/>
                  </a:lnTo>
                  <a:lnTo>
                    <a:pt x="3646686" y="2419940"/>
                  </a:lnTo>
                  <a:lnTo>
                    <a:pt x="3659785" y="2375906"/>
                  </a:lnTo>
                  <a:lnTo>
                    <a:pt x="3671822" y="2331425"/>
                  </a:lnTo>
                  <a:lnTo>
                    <a:pt x="3682781" y="2286512"/>
                  </a:lnTo>
                  <a:lnTo>
                    <a:pt x="3692650" y="2241182"/>
                  </a:lnTo>
                  <a:lnTo>
                    <a:pt x="3701412" y="2195448"/>
                  </a:lnTo>
                  <a:lnTo>
                    <a:pt x="3709053" y="2149326"/>
                  </a:lnTo>
                  <a:lnTo>
                    <a:pt x="3715559" y="2102831"/>
                  </a:lnTo>
                  <a:lnTo>
                    <a:pt x="3720915" y="2055976"/>
                  </a:lnTo>
                  <a:lnTo>
                    <a:pt x="3725107" y="2008778"/>
                  </a:lnTo>
                  <a:lnTo>
                    <a:pt x="3728119" y="1961249"/>
                  </a:lnTo>
                  <a:lnTo>
                    <a:pt x="3729936" y="1913406"/>
                  </a:lnTo>
                  <a:lnTo>
                    <a:pt x="3730546" y="1865262"/>
                  </a:lnTo>
                  <a:lnTo>
                    <a:pt x="3729936" y="1817119"/>
                  </a:lnTo>
                  <a:lnTo>
                    <a:pt x="3728119" y="1769277"/>
                  </a:lnTo>
                  <a:lnTo>
                    <a:pt x="3725107" y="1721749"/>
                  </a:lnTo>
                  <a:lnTo>
                    <a:pt x="3720915" y="1674551"/>
                  </a:lnTo>
                  <a:lnTo>
                    <a:pt x="3715559" y="1627698"/>
                  </a:lnTo>
                  <a:lnTo>
                    <a:pt x="3709053" y="1581203"/>
                  </a:lnTo>
                  <a:lnTo>
                    <a:pt x="3701412" y="1535082"/>
                  </a:lnTo>
                  <a:lnTo>
                    <a:pt x="3692650" y="1489349"/>
                  </a:lnTo>
                  <a:lnTo>
                    <a:pt x="3682781" y="1444019"/>
                  </a:lnTo>
                  <a:lnTo>
                    <a:pt x="3671822" y="1399107"/>
                  </a:lnTo>
                  <a:lnTo>
                    <a:pt x="3659785" y="1354627"/>
                  </a:lnTo>
                  <a:lnTo>
                    <a:pt x="3646686" y="1310594"/>
                  </a:lnTo>
                  <a:lnTo>
                    <a:pt x="3632540" y="1267022"/>
                  </a:lnTo>
                  <a:lnTo>
                    <a:pt x="3617361" y="1223926"/>
                  </a:lnTo>
                  <a:lnTo>
                    <a:pt x="3601163" y="1181321"/>
                  </a:lnTo>
                  <a:lnTo>
                    <a:pt x="3583963" y="1139222"/>
                  </a:lnTo>
                  <a:lnTo>
                    <a:pt x="3565773" y="1097642"/>
                  </a:lnTo>
                  <a:lnTo>
                    <a:pt x="3546609" y="1056598"/>
                  </a:lnTo>
                  <a:lnTo>
                    <a:pt x="3526485" y="1016103"/>
                  </a:lnTo>
                  <a:lnTo>
                    <a:pt x="3505416" y="976171"/>
                  </a:lnTo>
                  <a:lnTo>
                    <a:pt x="3483417" y="936819"/>
                  </a:lnTo>
                  <a:lnTo>
                    <a:pt x="3460503" y="898060"/>
                  </a:lnTo>
                  <a:lnTo>
                    <a:pt x="3436687" y="859909"/>
                  </a:lnTo>
                  <a:lnTo>
                    <a:pt x="3411985" y="822380"/>
                  </a:lnTo>
                  <a:lnTo>
                    <a:pt x="3386411" y="785489"/>
                  </a:lnTo>
                  <a:lnTo>
                    <a:pt x="3359981" y="749250"/>
                  </a:lnTo>
                  <a:lnTo>
                    <a:pt x="3332707" y="713677"/>
                  </a:lnTo>
                  <a:lnTo>
                    <a:pt x="3304606" y="678786"/>
                  </a:lnTo>
                  <a:lnTo>
                    <a:pt x="3275692" y="644590"/>
                  </a:lnTo>
                  <a:lnTo>
                    <a:pt x="3245980" y="611105"/>
                  </a:lnTo>
                  <a:lnTo>
                    <a:pt x="3215483" y="578346"/>
                  </a:lnTo>
                  <a:lnTo>
                    <a:pt x="3184218" y="546326"/>
                  </a:lnTo>
                  <a:lnTo>
                    <a:pt x="3152198" y="515060"/>
                  </a:lnTo>
                  <a:lnTo>
                    <a:pt x="3119438" y="484564"/>
                  </a:lnTo>
                  <a:lnTo>
                    <a:pt x="3085953" y="454852"/>
                  </a:lnTo>
                  <a:lnTo>
                    <a:pt x="3051757" y="425938"/>
                  </a:lnTo>
                  <a:lnTo>
                    <a:pt x="3016866" y="397837"/>
                  </a:lnTo>
                  <a:lnTo>
                    <a:pt x="2981293" y="370564"/>
                  </a:lnTo>
                  <a:lnTo>
                    <a:pt x="2945054" y="344133"/>
                  </a:lnTo>
                  <a:lnTo>
                    <a:pt x="2908162" y="318560"/>
                  </a:lnTo>
                  <a:lnTo>
                    <a:pt x="2870634" y="293858"/>
                  </a:lnTo>
                  <a:lnTo>
                    <a:pt x="2832482" y="270042"/>
                  </a:lnTo>
                  <a:lnTo>
                    <a:pt x="2793723" y="247127"/>
                  </a:lnTo>
                  <a:lnTo>
                    <a:pt x="2754370" y="225129"/>
                  </a:lnTo>
                  <a:lnTo>
                    <a:pt x="2714439" y="204060"/>
                  </a:lnTo>
                  <a:lnTo>
                    <a:pt x="2673943" y="183936"/>
                  </a:lnTo>
                  <a:lnTo>
                    <a:pt x="2632899" y="164772"/>
                  </a:lnTo>
                  <a:lnTo>
                    <a:pt x="2591319" y="146582"/>
                  </a:lnTo>
                  <a:lnTo>
                    <a:pt x="2549219" y="129382"/>
                  </a:lnTo>
                  <a:lnTo>
                    <a:pt x="2506614" y="113184"/>
                  </a:lnTo>
                  <a:lnTo>
                    <a:pt x="2463518" y="98005"/>
                  </a:lnTo>
                  <a:lnTo>
                    <a:pt x="2419946" y="83859"/>
                  </a:lnTo>
                  <a:lnTo>
                    <a:pt x="2375912" y="70760"/>
                  </a:lnTo>
                  <a:lnTo>
                    <a:pt x="2331432" y="58723"/>
                  </a:lnTo>
                  <a:lnTo>
                    <a:pt x="2286519" y="47764"/>
                  </a:lnTo>
                  <a:lnTo>
                    <a:pt x="2241189" y="37895"/>
                  </a:lnTo>
                  <a:lnTo>
                    <a:pt x="2195456" y="29133"/>
                  </a:lnTo>
                  <a:lnTo>
                    <a:pt x="2149334" y="21492"/>
                  </a:lnTo>
                  <a:lnTo>
                    <a:pt x="2102839" y="14986"/>
                  </a:lnTo>
                  <a:lnTo>
                    <a:pt x="2055985" y="9630"/>
                  </a:lnTo>
                  <a:lnTo>
                    <a:pt x="2008787" y="5438"/>
                  </a:lnTo>
                  <a:lnTo>
                    <a:pt x="1961259" y="2427"/>
                  </a:lnTo>
                  <a:lnTo>
                    <a:pt x="1913416" y="609"/>
                  </a:lnTo>
                  <a:lnTo>
                    <a:pt x="1865273" y="0"/>
                  </a:lnTo>
                  <a:close/>
                </a:path>
              </a:pathLst>
            </a:custGeom>
            <a:solidFill>
              <a:srgbClr val="8CC696">
                <a:alpha val="41000"/>
              </a:srgbClr>
            </a:solidFill>
          </p:spPr>
          <p:txBody>
            <a:bodyPr wrap="square" lIns="0" tIns="0" rIns="0" bIns="0" rtlCol="0"/>
            <a:lstStyle/>
            <a:p>
              <a:endParaRPr/>
            </a:p>
          </p:txBody>
        </p:sp>
        <p:pic>
          <p:nvPicPr>
            <p:cNvPr id="13" name="object 13"/>
            <p:cNvPicPr/>
            <p:nvPr/>
          </p:nvPicPr>
          <p:blipFill>
            <a:blip r:embed="rId3" cstate="print"/>
            <a:stretch>
              <a:fillRect/>
            </a:stretch>
          </p:blipFill>
          <p:spPr>
            <a:xfrm>
              <a:off x="2897314" y="2769130"/>
              <a:ext cx="3133475" cy="3132574"/>
            </a:xfrm>
            <a:prstGeom prst="rect">
              <a:avLst/>
            </a:prstGeom>
          </p:spPr>
        </p:pic>
        <p:sp>
          <p:nvSpPr>
            <p:cNvPr id="14" name="object 14"/>
            <p:cNvSpPr/>
            <p:nvPr/>
          </p:nvSpPr>
          <p:spPr>
            <a:xfrm>
              <a:off x="2897314" y="2768228"/>
              <a:ext cx="3133725" cy="3133725"/>
            </a:xfrm>
            <a:custGeom>
              <a:avLst/>
              <a:gdLst/>
              <a:ahLst/>
              <a:cxnLst/>
              <a:rect l="l" t="t" r="r" b="b"/>
              <a:pathLst>
                <a:path w="3133725" h="3133725">
                  <a:moveTo>
                    <a:pt x="1566737" y="3133475"/>
                  </a:moveTo>
                  <a:lnTo>
                    <a:pt x="1614636" y="3132757"/>
                  </a:lnTo>
                  <a:lnTo>
                    <a:pt x="1662178" y="3130615"/>
                  </a:lnTo>
                  <a:lnTo>
                    <a:pt x="1709342" y="3127072"/>
                  </a:lnTo>
                  <a:lnTo>
                    <a:pt x="1756107" y="3122147"/>
                  </a:lnTo>
                  <a:lnTo>
                    <a:pt x="1802453" y="3115860"/>
                  </a:lnTo>
                  <a:lnTo>
                    <a:pt x="1848359" y="3108233"/>
                  </a:lnTo>
                  <a:lnTo>
                    <a:pt x="1893806" y="3099285"/>
                  </a:lnTo>
                  <a:lnTo>
                    <a:pt x="1938772" y="3089037"/>
                  </a:lnTo>
                  <a:lnTo>
                    <a:pt x="1983237" y="3077510"/>
                  </a:lnTo>
                  <a:lnTo>
                    <a:pt x="2027181" y="3064724"/>
                  </a:lnTo>
                  <a:lnTo>
                    <a:pt x="2070582" y="3050699"/>
                  </a:lnTo>
                  <a:lnTo>
                    <a:pt x="2113422" y="3035457"/>
                  </a:lnTo>
                  <a:lnTo>
                    <a:pt x="2155678" y="3019017"/>
                  </a:lnTo>
                  <a:lnTo>
                    <a:pt x="2197331" y="3001399"/>
                  </a:lnTo>
                  <a:lnTo>
                    <a:pt x="2238360" y="2982626"/>
                  </a:lnTo>
                  <a:lnTo>
                    <a:pt x="2278744" y="2962716"/>
                  </a:lnTo>
                  <a:lnTo>
                    <a:pt x="2318464" y="2941691"/>
                  </a:lnTo>
                  <a:lnTo>
                    <a:pt x="2357498" y="2919571"/>
                  </a:lnTo>
                  <a:lnTo>
                    <a:pt x="2395827" y="2896376"/>
                  </a:lnTo>
                  <a:lnTo>
                    <a:pt x="2433429" y="2872127"/>
                  </a:lnTo>
                  <a:lnTo>
                    <a:pt x="2470285" y="2846845"/>
                  </a:lnTo>
                  <a:lnTo>
                    <a:pt x="2506373" y="2820549"/>
                  </a:lnTo>
                  <a:lnTo>
                    <a:pt x="2541673" y="2793261"/>
                  </a:lnTo>
                  <a:lnTo>
                    <a:pt x="2576165" y="2765000"/>
                  </a:lnTo>
                  <a:lnTo>
                    <a:pt x="2609828" y="2735788"/>
                  </a:lnTo>
                  <a:lnTo>
                    <a:pt x="2642643" y="2705645"/>
                  </a:lnTo>
                  <a:lnTo>
                    <a:pt x="2674587" y="2674591"/>
                  </a:lnTo>
                  <a:lnTo>
                    <a:pt x="2705641" y="2642647"/>
                  </a:lnTo>
                  <a:lnTo>
                    <a:pt x="2735785" y="2609833"/>
                  </a:lnTo>
                  <a:lnTo>
                    <a:pt x="2764997" y="2576169"/>
                  </a:lnTo>
                  <a:lnTo>
                    <a:pt x="2793257" y="2541677"/>
                  </a:lnTo>
                  <a:lnTo>
                    <a:pt x="2820546" y="2506377"/>
                  </a:lnTo>
                  <a:lnTo>
                    <a:pt x="2846842" y="2470289"/>
                  </a:lnTo>
                  <a:lnTo>
                    <a:pt x="2872124" y="2433434"/>
                  </a:lnTo>
                  <a:lnTo>
                    <a:pt x="2896374" y="2395832"/>
                  </a:lnTo>
                  <a:lnTo>
                    <a:pt x="2919569" y="2357503"/>
                  </a:lnTo>
                  <a:lnTo>
                    <a:pt x="2941689" y="2318469"/>
                  </a:lnTo>
                  <a:lnTo>
                    <a:pt x="2962714" y="2278749"/>
                  </a:lnTo>
                  <a:lnTo>
                    <a:pt x="2982624" y="2238364"/>
                  </a:lnTo>
                  <a:lnTo>
                    <a:pt x="3001398" y="2197335"/>
                  </a:lnTo>
                  <a:lnTo>
                    <a:pt x="3019015" y="2155682"/>
                  </a:lnTo>
                  <a:lnTo>
                    <a:pt x="3035455" y="2113426"/>
                  </a:lnTo>
                  <a:lnTo>
                    <a:pt x="3050698" y="2070586"/>
                  </a:lnTo>
                  <a:lnTo>
                    <a:pt x="3064723" y="2027185"/>
                  </a:lnTo>
                  <a:lnTo>
                    <a:pt x="3077509" y="1983241"/>
                  </a:lnTo>
                  <a:lnTo>
                    <a:pt x="3089037" y="1938775"/>
                  </a:lnTo>
                  <a:lnTo>
                    <a:pt x="3099284" y="1893809"/>
                  </a:lnTo>
                  <a:lnTo>
                    <a:pt x="3108232" y="1848362"/>
                  </a:lnTo>
                  <a:lnTo>
                    <a:pt x="3115860" y="1802455"/>
                  </a:lnTo>
                  <a:lnTo>
                    <a:pt x="3122147" y="1756109"/>
                  </a:lnTo>
                  <a:lnTo>
                    <a:pt x="3127072" y="1709343"/>
                  </a:lnTo>
                  <a:lnTo>
                    <a:pt x="3130615" y="1662179"/>
                  </a:lnTo>
                  <a:lnTo>
                    <a:pt x="3132757" y="1614637"/>
                  </a:lnTo>
                  <a:lnTo>
                    <a:pt x="3133475" y="1566737"/>
                  </a:lnTo>
                  <a:lnTo>
                    <a:pt x="3132757" y="1518838"/>
                  </a:lnTo>
                  <a:lnTo>
                    <a:pt x="3130615" y="1471296"/>
                  </a:lnTo>
                  <a:lnTo>
                    <a:pt x="3127072" y="1424132"/>
                  </a:lnTo>
                  <a:lnTo>
                    <a:pt x="3122147" y="1377367"/>
                  </a:lnTo>
                  <a:lnTo>
                    <a:pt x="3115860" y="1331021"/>
                  </a:lnTo>
                  <a:lnTo>
                    <a:pt x="3108232" y="1285115"/>
                  </a:lnTo>
                  <a:lnTo>
                    <a:pt x="3099284" y="1239668"/>
                  </a:lnTo>
                  <a:lnTo>
                    <a:pt x="3089037" y="1194702"/>
                  </a:lnTo>
                  <a:lnTo>
                    <a:pt x="3077509" y="1150237"/>
                  </a:lnTo>
                  <a:lnTo>
                    <a:pt x="3064723" y="1106294"/>
                  </a:lnTo>
                  <a:lnTo>
                    <a:pt x="3050698" y="1062892"/>
                  </a:lnTo>
                  <a:lnTo>
                    <a:pt x="3035455" y="1020053"/>
                  </a:lnTo>
                  <a:lnTo>
                    <a:pt x="3019015" y="977796"/>
                  </a:lnTo>
                  <a:lnTo>
                    <a:pt x="3001398" y="936144"/>
                  </a:lnTo>
                  <a:lnTo>
                    <a:pt x="2982624" y="895115"/>
                  </a:lnTo>
                  <a:lnTo>
                    <a:pt x="2962714" y="854730"/>
                  </a:lnTo>
                  <a:lnTo>
                    <a:pt x="2941689" y="815010"/>
                  </a:lnTo>
                  <a:lnTo>
                    <a:pt x="2919569" y="775976"/>
                  </a:lnTo>
                  <a:lnTo>
                    <a:pt x="2896374" y="737647"/>
                  </a:lnTo>
                  <a:lnTo>
                    <a:pt x="2872124" y="700045"/>
                  </a:lnTo>
                  <a:lnTo>
                    <a:pt x="2846842" y="663190"/>
                  </a:lnTo>
                  <a:lnTo>
                    <a:pt x="2820546" y="627102"/>
                  </a:lnTo>
                  <a:lnTo>
                    <a:pt x="2793257" y="591801"/>
                  </a:lnTo>
                  <a:lnTo>
                    <a:pt x="2764997" y="557309"/>
                  </a:lnTo>
                  <a:lnTo>
                    <a:pt x="2735785" y="523646"/>
                  </a:lnTo>
                  <a:lnTo>
                    <a:pt x="2705641" y="490832"/>
                  </a:lnTo>
                  <a:lnTo>
                    <a:pt x="2674587" y="458887"/>
                  </a:lnTo>
                  <a:lnTo>
                    <a:pt x="2642643" y="427833"/>
                  </a:lnTo>
                  <a:lnTo>
                    <a:pt x="2609828" y="397690"/>
                  </a:lnTo>
                  <a:lnTo>
                    <a:pt x="2576165" y="368477"/>
                  </a:lnTo>
                  <a:lnTo>
                    <a:pt x="2541673" y="340217"/>
                  </a:lnTo>
                  <a:lnTo>
                    <a:pt x="2506373" y="312928"/>
                  </a:lnTo>
                  <a:lnTo>
                    <a:pt x="2470285" y="286633"/>
                  </a:lnTo>
                  <a:lnTo>
                    <a:pt x="2433429" y="261350"/>
                  </a:lnTo>
                  <a:lnTo>
                    <a:pt x="2395827" y="237101"/>
                  </a:lnTo>
                  <a:lnTo>
                    <a:pt x="2357498" y="213906"/>
                  </a:lnTo>
                  <a:lnTo>
                    <a:pt x="2318464" y="191785"/>
                  </a:lnTo>
                  <a:lnTo>
                    <a:pt x="2278744" y="170760"/>
                  </a:lnTo>
                  <a:lnTo>
                    <a:pt x="2238360" y="150850"/>
                  </a:lnTo>
                  <a:lnTo>
                    <a:pt x="2197331" y="132076"/>
                  </a:lnTo>
                  <a:lnTo>
                    <a:pt x="2155678" y="114459"/>
                  </a:lnTo>
                  <a:lnTo>
                    <a:pt x="2113422" y="98019"/>
                  </a:lnTo>
                  <a:lnTo>
                    <a:pt x="2070582" y="82776"/>
                  </a:lnTo>
                  <a:lnTo>
                    <a:pt x="2027181" y="68751"/>
                  </a:lnTo>
                  <a:lnTo>
                    <a:pt x="1983237" y="55965"/>
                  </a:lnTo>
                  <a:lnTo>
                    <a:pt x="1938772" y="44438"/>
                  </a:lnTo>
                  <a:lnTo>
                    <a:pt x="1893806" y="34190"/>
                  </a:lnTo>
                  <a:lnTo>
                    <a:pt x="1848359" y="25242"/>
                  </a:lnTo>
                  <a:lnTo>
                    <a:pt x="1802453" y="17614"/>
                  </a:lnTo>
                  <a:lnTo>
                    <a:pt x="1756107" y="11328"/>
                  </a:lnTo>
                  <a:lnTo>
                    <a:pt x="1709342" y="6402"/>
                  </a:lnTo>
                  <a:lnTo>
                    <a:pt x="1662178" y="2859"/>
                  </a:lnTo>
                  <a:lnTo>
                    <a:pt x="1614636" y="718"/>
                  </a:lnTo>
                  <a:lnTo>
                    <a:pt x="1566737" y="0"/>
                  </a:lnTo>
                  <a:lnTo>
                    <a:pt x="1518838" y="718"/>
                  </a:lnTo>
                  <a:lnTo>
                    <a:pt x="1471296" y="2859"/>
                  </a:lnTo>
                  <a:lnTo>
                    <a:pt x="1424132" y="6402"/>
                  </a:lnTo>
                  <a:lnTo>
                    <a:pt x="1377367" y="11328"/>
                  </a:lnTo>
                  <a:lnTo>
                    <a:pt x="1331021" y="17614"/>
                  </a:lnTo>
                  <a:lnTo>
                    <a:pt x="1285115" y="25242"/>
                  </a:lnTo>
                  <a:lnTo>
                    <a:pt x="1239668" y="34190"/>
                  </a:lnTo>
                  <a:lnTo>
                    <a:pt x="1194702" y="44438"/>
                  </a:lnTo>
                  <a:lnTo>
                    <a:pt x="1150237" y="55965"/>
                  </a:lnTo>
                  <a:lnTo>
                    <a:pt x="1106294" y="68751"/>
                  </a:lnTo>
                  <a:lnTo>
                    <a:pt x="1062892" y="82776"/>
                  </a:lnTo>
                  <a:lnTo>
                    <a:pt x="1020053" y="98019"/>
                  </a:lnTo>
                  <a:lnTo>
                    <a:pt x="977796" y="114459"/>
                  </a:lnTo>
                  <a:lnTo>
                    <a:pt x="936144" y="132076"/>
                  </a:lnTo>
                  <a:lnTo>
                    <a:pt x="895115" y="150850"/>
                  </a:lnTo>
                  <a:lnTo>
                    <a:pt x="854730" y="170760"/>
                  </a:lnTo>
                  <a:lnTo>
                    <a:pt x="815010" y="191785"/>
                  </a:lnTo>
                  <a:lnTo>
                    <a:pt x="775976" y="213906"/>
                  </a:lnTo>
                  <a:lnTo>
                    <a:pt x="737647" y="237101"/>
                  </a:lnTo>
                  <a:lnTo>
                    <a:pt x="700045" y="261350"/>
                  </a:lnTo>
                  <a:lnTo>
                    <a:pt x="663190" y="286633"/>
                  </a:lnTo>
                  <a:lnTo>
                    <a:pt x="627102" y="312928"/>
                  </a:lnTo>
                  <a:lnTo>
                    <a:pt x="591801" y="340217"/>
                  </a:lnTo>
                  <a:lnTo>
                    <a:pt x="557309" y="368477"/>
                  </a:lnTo>
                  <a:lnTo>
                    <a:pt x="523646" y="397690"/>
                  </a:lnTo>
                  <a:lnTo>
                    <a:pt x="490832" y="427833"/>
                  </a:lnTo>
                  <a:lnTo>
                    <a:pt x="458887" y="458887"/>
                  </a:lnTo>
                  <a:lnTo>
                    <a:pt x="427833" y="490832"/>
                  </a:lnTo>
                  <a:lnTo>
                    <a:pt x="397690" y="523646"/>
                  </a:lnTo>
                  <a:lnTo>
                    <a:pt x="368477" y="557309"/>
                  </a:lnTo>
                  <a:lnTo>
                    <a:pt x="340217" y="591801"/>
                  </a:lnTo>
                  <a:lnTo>
                    <a:pt x="312928" y="627102"/>
                  </a:lnTo>
                  <a:lnTo>
                    <a:pt x="286633" y="663190"/>
                  </a:lnTo>
                  <a:lnTo>
                    <a:pt x="261350" y="700045"/>
                  </a:lnTo>
                  <a:lnTo>
                    <a:pt x="237101" y="737647"/>
                  </a:lnTo>
                  <a:lnTo>
                    <a:pt x="213906" y="775976"/>
                  </a:lnTo>
                  <a:lnTo>
                    <a:pt x="191785" y="815010"/>
                  </a:lnTo>
                  <a:lnTo>
                    <a:pt x="170760" y="854730"/>
                  </a:lnTo>
                  <a:lnTo>
                    <a:pt x="150850" y="895115"/>
                  </a:lnTo>
                  <a:lnTo>
                    <a:pt x="132076" y="936144"/>
                  </a:lnTo>
                  <a:lnTo>
                    <a:pt x="114459" y="977796"/>
                  </a:lnTo>
                  <a:lnTo>
                    <a:pt x="98019" y="1020053"/>
                  </a:lnTo>
                  <a:lnTo>
                    <a:pt x="82776" y="1062892"/>
                  </a:lnTo>
                  <a:lnTo>
                    <a:pt x="68751" y="1106294"/>
                  </a:lnTo>
                  <a:lnTo>
                    <a:pt x="55965" y="1150237"/>
                  </a:lnTo>
                  <a:lnTo>
                    <a:pt x="44438" y="1194702"/>
                  </a:lnTo>
                  <a:lnTo>
                    <a:pt x="34190" y="1239668"/>
                  </a:lnTo>
                  <a:lnTo>
                    <a:pt x="25242" y="1285115"/>
                  </a:lnTo>
                  <a:lnTo>
                    <a:pt x="17614" y="1331021"/>
                  </a:lnTo>
                  <a:lnTo>
                    <a:pt x="11328" y="1377367"/>
                  </a:lnTo>
                  <a:lnTo>
                    <a:pt x="6402" y="1424132"/>
                  </a:lnTo>
                  <a:lnTo>
                    <a:pt x="2859" y="1471296"/>
                  </a:lnTo>
                  <a:lnTo>
                    <a:pt x="718" y="1518838"/>
                  </a:lnTo>
                  <a:lnTo>
                    <a:pt x="0" y="1566737"/>
                  </a:lnTo>
                  <a:lnTo>
                    <a:pt x="718" y="1614637"/>
                  </a:lnTo>
                  <a:lnTo>
                    <a:pt x="2859" y="1662179"/>
                  </a:lnTo>
                  <a:lnTo>
                    <a:pt x="6402" y="1709343"/>
                  </a:lnTo>
                  <a:lnTo>
                    <a:pt x="11328" y="1756109"/>
                  </a:lnTo>
                  <a:lnTo>
                    <a:pt x="17614" y="1802455"/>
                  </a:lnTo>
                  <a:lnTo>
                    <a:pt x="25242" y="1848362"/>
                  </a:lnTo>
                  <a:lnTo>
                    <a:pt x="34190" y="1893809"/>
                  </a:lnTo>
                  <a:lnTo>
                    <a:pt x="44438" y="1938775"/>
                  </a:lnTo>
                  <a:lnTo>
                    <a:pt x="55965" y="1983241"/>
                  </a:lnTo>
                  <a:lnTo>
                    <a:pt x="68751" y="2027185"/>
                  </a:lnTo>
                  <a:lnTo>
                    <a:pt x="82776" y="2070586"/>
                  </a:lnTo>
                  <a:lnTo>
                    <a:pt x="98019" y="2113426"/>
                  </a:lnTo>
                  <a:lnTo>
                    <a:pt x="114459" y="2155682"/>
                  </a:lnTo>
                  <a:lnTo>
                    <a:pt x="132076" y="2197335"/>
                  </a:lnTo>
                  <a:lnTo>
                    <a:pt x="150850" y="2238364"/>
                  </a:lnTo>
                  <a:lnTo>
                    <a:pt x="170760" y="2278749"/>
                  </a:lnTo>
                  <a:lnTo>
                    <a:pt x="191785" y="2318469"/>
                  </a:lnTo>
                  <a:lnTo>
                    <a:pt x="213906" y="2357503"/>
                  </a:lnTo>
                  <a:lnTo>
                    <a:pt x="237101" y="2395832"/>
                  </a:lnTo>
                  <a:lnTo>
                    <a:pt x="261350" y="2433434"/>
                  </a:lnTo>
                  <a:lnTo>
                    <a:pt x="286633" y="2470289"/>
                  </a:lnTo>
                  <a:lnTo>
                    <a:pt x="312928" y="2506377"/>
                  </a:lnTo>
                  <a:lnTo>
                    <a:pt x="340217" y="2541677"/>
                  </a:lnTo>
                  <a:lnTo>
                    <a:pt x="368477" y="2576169"/>
                  </a:lnTo>
                  <a:lnTo>
                    <a:pt x="397690" y="2609833"/>
                  </a:lnTo>
                  <a:lnTo>
                    <a:pt x="427833" y="2642647"/>
                  </a:lnTo>
                  <a:lnTo>
                    <a:pt x="458887" y="2674591"/>
                  </a:lnTo>
                  <a:lnTo>
                    <a:pt x="490832" y="2705645"/>
                  </a:lnTo>
                  <a:lnTo>
                    <a:pt x="523646" y="2735788"/>
                  </a:lnTo>
                  <a:lnTo>
                    <a:pt x="557309" y="2765000"/>
                  </a:lnTo>
                  <a:lnTo>
                    <a:pt x="591801" y="2793261"/>
                  </a:lnTo>
                  <a:lnTo>
                    <a:pt x="627102" y="2820549"/>
                  </a:lnTo>
                  <a:lnTo>
                    <a:pt x="663190" y="2846845"/>
                  </a:lnTo>
                  <a:lnTo>
                    <a:pt x="700045" y="2872127"/>
                  </a:lnTo>
                  <a:lnTo>
                    <a:pt x="737647" y="2896376"/>
                  </a:lnTo>
                  <a:lnTo>
                    <a:pt x="775976" y="2919571"/>
                  </a:lnTo>
                  <a:lnTo>
                    <a:pt x="815010" y="2941691"/>
                  </a:lnTo>
                  <a:lnTo>
                    <a:pt x="854730" y="2962716"/>
                  </a:lnTo>
                  <a:lnTo>
                    <a:pt x="895115" y="2982626"/>
                  </a:lnTo>
                  <a:lnTo>
                    <a:pt x="936144" y="3001399"/>
                  </a:lnTo>
                  <a:lnTo>
                    <a:pt x="977796" y="3019017"/>
                  </a:lnTo>
                  <a:lnTo>
                    <a:pt x="1020053" y="3035457"/>
                  </a:lnTo>
                  <a:lnTo>
                    <a:pt x="1062892" y="3050699"/>
                  </a:lnTo>
                  <a:lnTo>
                    <a:pt x="1106294" y="3064724"/>
                  </a:lnTo>
                  <a:lnTo>
                    <a:pt x="1150237" y="3077510"/>
                  </a:lnTo>
                  <a:lnTo>
                    <a:pt x="1194702" y="3089037"/>
                  </a:lnTo>
                  <a:lnTo>
                    <a:pt x="1239668" y="3099285"/>
                  </a:lnTo>
                  <a:lnTo>
                    <a:pt x="1285115" y="3108233"/>
                  </a:lnTo>
                  <a:lnTo>
                    <a:pt x="1331021" y="3115860"/>
                  </a:lnTo>
                  <a:lnTo>
                    <a:pt x="1377367" y="3122147"/>
                  </a:lnTo>
                  <a:lnTo>
                    <a:pt x="1424132" y="3127072"/>
                  </a:lnTo>
                  <a:lnTo>
                    <a:pt x="1471296" y="3130615"/>
                  </a:lnTo>
                  <a:lnTo>
                    <a:pt x="1518838" y="3132757"/>
                  </a:lnTo>
                  <a:lnTo>
                    <a:pt x="1566737" y="3133475"/>
                  </a:lnTo>
                  <a:close/>
                </a:path>
              </a:pathLst>
            </a:custGeom>
            <a:ln w="55851">
              <a:solidFill>
                <a:srgbClr val="8CC696"/>
              </a:solidFill>
            </a:ln>
          </p:spPr>
          <p:txBody>
            <a:bodyPr wrap="square" lIns="0" tIns="0" rIns="0" bIns="0" rtlCol="0"/>
            <a:lstStyle/>
            <a:p>
              <a:endParaRPr/>
            </a:p>
          </p:txBody>
        </p:sp>
      </p:grpSp>
      <p:sp>
        <p:nvSpPr>
          <p:cNvPr id="15" name="object 15"/>
          <p:cNvSpPr txBox="1">
            <a:spLocks noGrp="1"/>
          </p:cNvSpPr>
          <p:nvPr>
            <p:ph type="title"/>
          </p:nvPr>
        </p:nvSpPr>
        <p:spPr>
          <a:xfrm>
            <a:off x="-929640" y="520180"/>
            <a:ext cx="16200371" cy="773930"/>
          </a:xfrm>
          <a:prstGeom prst="rect">
            <a:avLst/>
          </a:prstGeom>
        </p:spPr>
        <p:txBody>
          <a:bodyPr vert="horz" wrap="square" lIns="0" tIns="12065" rIns="0" bIns="0" rtlCol="0">
            <a:spAutoFit/>
          </a:bodyPr>
          <a:lstStyle/>
          <a:p>
            <a:pPr marL="6054725">
              <a:lnSpc>
                <a:spcPct val="100000"/>
              </a:lnSpc>
              <a:spcBef>
                <a:spcPts val="95"/>
              </a:spcBef>
            </a:pPr>
            <a:r>
              <a:rPr lang="en-US" spc="-10"/>
              <a:t>GENIAL</a:t>
            </a:r>
            <a:r>
              <a:rPr lang="en-US" spc="-245"/>
              <a:t> </a:t>
            </a:r>
            <a:r>
              <a:rPr lang="en-US" spc="-10"/>
              <a:t>RUKOVODSTVO NA PROJEKTU</a:t>
            </a:r>
          </a:p>
        </p:txBody>
      </p:sp>
      <p:sp>
        <p:nvSpPr>
          <p:cNvPr id="20" name="object 20"/>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21" name="object 21"/>
          <p:cNvSpPr txBox="1">
            <a:spLocks noGrp="1"/>
          </p:cNvSpPr>
          <p:nvPr>
            <p:ph type="sldNum" sz="quarter" idx="7"/>
          </p:nvPr>
        </p:nvSpPr>
        <p:spPr>
          <a:prstGeom prst="rect">
            <a:avLst/>
          </a:prstGeom>
        </p:spPr>
        <p:txBody>
          <a:bodyPr vert="horz" wrap="square" lIns="0" tIns="17145" rIns="0" bIns="0" rtlCol="0">
            <a:spAutoFit/>
          </a:bodyPr>
          <a:lstStyle/>
          <a:p>
            <a:pPr marL="107950">
              <a:lnSpc>
                <a:spcPct val="100000"/>
              </a:lnSpc>
              <a:spcBef>
                <a:spcPts val="135"/>
              </a:spcBef>
            </a:pPr>
            <a:fld id="{81D60167-4931-47E6-BA6A-407CBD079E47}" type="slidenum">
              <a:rPr spc="-50" dirty="0"/>
              <a:t>7</a:t>
            </a:fld>
            <a:endParaRPr spc="-50"/>
          </a:p>
        </p:txBody>
      </p:sp>
      <p:sp>
        <p:nvSpPr>
          <p:cNvPr id="16" name="object 16"/>
          <p:cNvSpPr txBox="1"/>
          <p:nvPr/>
        </p:nvSpPr>
        <p:spPr>
          <a:xfrm>
            <a:off x="2543190" y="6319036"/>
            <a:ext cx="4197317" cy="4334776"/>
          </a:xfrm>
          <a:prstGeom prst="rect">
            <a:avLst/>
          </a:prstGeom>
        </p:spPr>
        <p:txBody>
          <a:bodyPr vert="horz" wrap="square" lIns="0" tIns="15240" rIns="0" bIns="0" rtlCol="0">
            <a:spAutoFit/>
          </a:bodyPr>
          <a:lstStyle/>
          <a:p>
            <a:pPr algn="ctr">
              <a:lnSpc>
                <a:spcPts val="3285"/>
              </a:lnSpc>
              <a:spcBef>
                <a:spcPts val="120"/>
              </a:spcBef>
            </a:pPr>
            <a:r>
              <a:rPr sz="2750" b="1" dirty="0">
                <a:solidFill>
                  <a:srgbClr val="324E63"/>
                </a:solidFill>
                <a:latin typeface="Exo 2"/>
                <a:cs typeface="Exo 2"/>
              </a:rPr>
              <a:t>Nevena</a:t>
            </a:r>
            <a:r>
              <a:rPr sz="2750" b="1" spc="-125" dirty="0">
                <a:solidFill>
                  <a:srgbClr val="324E63"/>
                </a:solidFill>
                <a:latin typeface="Exo 2"/>
                <a:cs typeface="Exo 2"/>
              </a:rPr>
              <a:t> </a:t>
            </a:r>
            <a:r>
              <a:rPr lang="en-US" sz="2750" b="1" spc="-10" dirty="0" err="1">
                <a:solidFill>
                  <a:srgbClr val="324E63"/>
                </a:solidFill>
                <a:latin typeface="Exo 2"/>
                <a:cs typeface="Exo 2"/>
              </a:rPr>
              <a:t>Veljkovi</a:t>
            </a:r>
            <a:r>
              <a:rPr lang="sr-Latn-RS" sz="2750" b="1" spc="-10" dirty="0">
                <a:solidFill>
                  <a:srgbClr val="324E63"/>
                </a:solidFill>
                <a:latin typeface="Exo 2"/>
                <a:cs typeface="Exo 2"/>
              </a:rPr>
              <a:t>ć</a:t>
            </a:r>
            <a:r>
              <a:rPr sz="2750" b="1" spc="-10" dirty="0">
                <a:solidFill>
                  <a:srgbClr val="324E63"/>
                </a:solidFill>
                <a:latin typeface="Exo 2"/>
                <a:cs typeface="Exo 2"/>
              </a:rPr>
              <a:t>,</a:t>
            </a:r>
            <a:r>
              <a:rPr sz="2750" b="1" spc="-65" dirty="0">
                <a:solidFill>
                  <a:srgbClr val="324E63"/>
                </a:solidFill>
                <a:latin typeface="Exo 2"/>
                <a:cs typeface="Exo 2"/>
              </a:rPr>
              <a:t> </a:t>
            </a:r>
            <a:r>
              <a:rPr sz="2750" b="1" spc="-25" dirty="0">
                <a:solidFill>
                  <a:srgbClr val="324E63"/>
                </a:solidFill>
                <a:latin typeface="Exo 2"/>
                <a:cs typeface="Exo 2"/>
              </a:rPr>
              <a:t>PhD</a:t>
            </a:r>
            <a:endParaRPr sz="2750" dirty="0">
              <a:latin typeface="Exo 2"/>
              <a:cs typeface="Exo 2"/>
            </a:endParaRPr>
          </a:p>
          <a:p>
            <a:pPr algn="ctr">
              <a:lnSpc>
                <a:spcPts val="2925"/>
              </a:lnSpc>
            </a:pPr>
            <a:r>
              <a:rPr lang="sr-Latn-RS" sz="2450" dirty="0">
                <a:solidFill>
                  <a:srgbClr val="324E63"/>
                </a:solidFill>
                <a:latin typeface="Exo 2"/>
                <a:cs typeface="Exo 2"/>
              </a:rPr>
              <a:t>Direktor i osnivač</a:t>
            </a:r>
            <a:endParaRPr lang="sr-Latn-RS" sz="2450" spc="-25" dirty="0">
              <a:solidFill>
                <a:srgbClr val="324E63"/>
              </a:solidFill>
              <a:latin typeface="Exo 2"/>
              <a:cs typeface="Exo 2"/>
            </a:endParaRPr>
          </a:p>
          <a:p>
            <a:pPr algn="ctr">
              <a:lnSpc>
                <a:spcPts val="2925"/>
              </a:lnSpc>
            </a:pPr>
            <a:endParaRPr lang="sr-Latn-RS" sz="2450" spc="-25" dirty="0">
              <a:solidFill>
                <a:srgbClr val="324E63"/>
              </a:solidFill>
              <a:latin typeface="Exo 2"/>
              <a:cs typeface="Exo 2"/>
            </a:endParaRPr>
          </a:p>
          <a:p>
            <a:pPr marL="64769" marR="57150" lvl="0" indent="0" algn="ctr" defTabSz="914400" eaLnBrk="1" fontAlgn="auto" latinLnBrk="0" hangingPunct="1">
              <a:lnSpc>
                <a:spcPct val="109000"/>
              </a:lnSpc>
              <a:spcBef>
                <a:spcPts val="90"/>
              </a:spcBef>
              <a:spcAft>
                <a:spcPts val="0"/>
              </a:spcAft>
              <a:buClrTx/>
              <a:buSzTx/>
              <a:buFontTx/>
              <a:buNone/>
              <a:tabLst/>
              <a:defRPr/>
            </a:pPr>
            <a:r>
              <a:rPr kumimoji="0" lang="en-US" sz="1500" b="0" i="0" u="none" strike="noStrike" kern="0" cap="none" spc="0" normalizeH="0" baseline="0" noProof="0" dirty="0">
                <a:ln>
                  <a:noFill/>
                </a:ln>
                <a:solidFill>
                  <a:srgbClr val="324E63"/>
                </a:solidFill>
                <a:effectLst/>
                <a:uLnTx/>
                <a:uFillTx/>
                <a:latin typeface="Exo 2"/>
                <a:cs typeface="Exo 2"/>
              </a:rPr>
              <a:t>Dr Nevena </a:t>
            </a:r>
            <a:r>
              <a:rPr kumimoji="0" lang="en-US" sz="1500" b="0" i="0" u="none" strike="noStrike" kern="0" cap="none" spc="0" normalizeH="0" baseline="0" noProof="0" dirty="0" err="1">
                <a:ln>
                  <a:noFill/>
                </a:ln>
                <a:solidFill>
                  <a:srgbClr val="324E63"/>
                </a:solidFill>
                <a:effectLst/>
                <a:uLnTx/>
                <a:uFillTx/>
                <a:latin typeface="Exo 2"/>
                <a:cs typeface="Exo 2"/>
              </a:rPr>
              <a:t>Veljkovi</a:t>
            </a:r>
            <a:r>
              <a:rPr kumimoji="0" lang="sr-Latn-RS" sz="1500" b="0" i="0" u="none" strike="noStrike" kern="0" cap="none" spc="0" normalizeH="0" baseline="0" noProof="0" dirty="0">
                <a:ln>
                  <a:noFill/>
                </a:ln>
                <a:solidFill>
                  <a:srgbClr val="324E63"/>
                </a:solidFill>
                <a:effectLst/>
                <a:uLnTx/>
                <a:uFillTx/>
                <a:latin typeface="Exo 2"/>
                <a:cs typeface="Exo 2"/>
              </a:rPr>
              <a:t>ć</a:t>
            </a:r>
            <a:r>
              <a:rPr kumimoji="0" lang="en-US" sz="1500" b="0" i="0" u="none" strike="noStrike" kern="0" cap="none" spc="0" normalizeH="0" baseline="0" noProof="0" dirty="0">
                <a:ln>
                  <a:noFill/>
                </a:ln>
                <a:solidFill>
                  <a:srgbClr val="324E63"/>
                </a:solidFill>
                <a:effectLst/>
                <a:uLnTx/>
                <a:uFillTx/>
                <a:latin typeface="Exo 2"/>
                <a:cs typeface="Exo 2"/>
              </a:rPr>
              <a:t> </a:t>
            </a:r>
            <a:r>
              <a:rPr lang="sr-Latn-RS" sz="1500" dirty="0">
                <a:solidFill>
                  <a:srgbClr val="324E63"/>
                </a:solidFill>
                <a:latin typeface="Exo 2"/>
                <a:cs typeface="Exo 2"/>
              </a:rPr>
              <a:t>je direktor i osnivač</a:t>
            </a:r>
            <a:r>
              <a:rPr lang="en-US" sz="1500" dirty="0">
                <a:solidFill>
                  <a:srgbClr val="324E63"/>
                </a:solidFill>
                <a:latin typeface="Exo 2"/>
                <a:cs typeface="Exo 2"/>
              </a:rPr>
              <a:t> GENIAL-a, </a:t>
            </a:r>
            <a:r>
              <a:rPr lang="sr-Latn-RS" sz="1500" dirty="0">
                <a:solidFill>
                  <a:srgbClr val="324E63"/>
                </a:solidFill>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sa</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karijerom</a:t>
            </a:r>
            <a:r>
              <a:rPr kumimoji="0" lang="en-US" sz="1500" b="0" i="0" u="none" strike="noStrike" kern="0" cap="none" spc="0" normalizeH="0" baseline="0" noProof="0" dirty="0">
                <a:ln>
                  <a:noFill/>
                </a:ln>
                <a:solidFill>
                  <a:srgbClr val="324E63"/>
                </a:solidFill>
                <a:effectLst/>
                <a:uLnTx/>
                <a:uFillTx/>
                <a:latin typeface="Exo 2"/>
                <a:cs typeface="Exo 2"/>
              </a:rPr>
              <a:t> u </a:t>
            </a:r>
            <a:r>
              <a:rPr kumimoji="0" lang="en-US" sz="1500" b="0" i="0" u="none" strike="noStrike" kern="0" cap="none" spc="0" normalizeH="0" baseline="0" noProof="0" dirty="0" err="1">
                <a:ln>
                  <a:noFill/>
                </a:ln>
                <a:solidFill>
                  <a:srgbClr val="324E63"/>
                </a:solidFill>
                <a:effectLst/>
                <a:uLnTx/>
                <a:uFillTx/>
                <a:latin typeface="Exo 2"/>
                <a:cs typeface="Exo 2"/>
              </a:rPr>
              <a:t>bioinformatici</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i</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primeni</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mašinskog</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učenja</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na</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biomedicinske</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probleme</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Radila</a:t>
            </a:r>
            <a:r>
              <a:rPr kumimoji="0" lang="en-US" sz="1500" b="0" i="0" u="none" strike="noStrike" kern="0" cap="none" spc="0" normalizeH="0" baseline="0" noProof="0" dirty="0">
                <a:ln>
                  <a:noFill/>
                </a:ln>
                <a:solidFill>
                  <a:srgbClr val="324E63"/>
                </a:solidFill>
                <a:effectLst/>
                <a:uLnTx/>
                <a:uFillTx/>
                <a:latin typeface="Exo 2"/>
                <a:cs typeface="Exo 2"/>
              </a:rPr>
              <a:t> je u </a:t>
            </a:r>
            <a:r>
              <a:rPr kumimoji="0" lang="en-US" sz="1500" b="0" i="0" u="none" strike="noStrike" kern="0" cap="none" spc="0" normalizeH="0" baseline="0" noProof="0" dirty="0" err="1">
                <a:ln>
                  <a:noFill/>
                </a:ln>
                <a:solidFill>
                  <a:srgbClr val="324E63"/>
                </a:solidFill>
                <a:effectLst/>
                <a:uLnTx/>
                <a:uFillTx/>
                <a:latin typeface="Exo 2"/>
                <a:cs typeface="Exo 2"/>
              </a:rPr>
              <a:t>Institutu</a:t>
            </a:r>
            <a:r>
              <a:rPr kumimoji="0" lang="en-US" sz="1500" b="0" i="0" u="none" strike="noStrike" kern="0" cap="none" spc="0" normalizeH="0" baseline="0" noProof="0" dirty="0">
                <a:ln>
                  <a:noFill/>
                </a:ln>
                <a:solidFill>
                  <a:srgbClr val="324E63"/>
                </a:solidFill>
                <a:effectLst/>
                <a:uLnTx/>
                <a:uFillTx/>
                <a:latin typeface="Exo 2"/>
                <a:cs typeface="Exo 2"/>
              </a:rPr>
              <a:t> za </a:t>
            </a:r>
            <a:r>
              <a:rPr kumimoji="0" lang="en-US" sz="1500" b="0" i="0" u="none" strike="noStrike" kern="0" cap="none" spc="0" normalizeH="0" baseline="0" noProof="0" dirty="0" err="1">
                <a:ln>
                  <a:noFill/>
                </a:ln>
                <a:solidFill>
                  <a:srgbClr val="324E63"/>
                </a:solidFill>
                <a:effectLst/>
                <a:uLnTx/>
                <a:uFillTx/>
                <a:latin typeface="Exo 2"/>
                <a:cs typeface="Exo 2"/>
              </a:rPr>
              <a:t>nuklearne</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nauke</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Vinča</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gde</a:t>
            </a:r>
            <a:r>
              <a:rPr kumimoji="0" lang="en-US" sz="1500" b="0" i="0" u="none" strike="noStrike" kern="0" cap="none" spc="0" normalizeH="0" baseline="0" noProof="0" dirty="0">
                <a:ln>
                  <a:noFill/>
                </a:ln>
                <a:solidFill>
                  <a:srgbClr val="324E63"/>
                </a:solidFill>
                <a:effectLst/>
                <a:uLnTx/>
                <a:uFillTx/>
                <a:latin typeface="Exo 2"/>
                <a:cs typeface="Exo 2"/>
              </a:rPr>
              <a:t> je </a:t>
            </a:r>
            <a:r>
              <a:rPr kumimoji="0" lang="en-US" sz="1500" b="0" i="0" u="none" strike="noStrike" kern="0" cap="none" spc="0" normalizeH="0" baseline="0" noProof="0" dirty="0" err="1">
                <a:ln>
                  <a:noFill/>
                </a:ln>
                <a:solidFill>
                  <a:srgbClr val="324E63"/>
                </a:solidFill>
                <a:effectLst/>
                <a:uLnTx/>
                <a:uFillTx/>
                <a:latin typeface="Exo 2"/>
                <a:cs typeface="Exo 2"/>
              </a:rPr>
              <a:t>bila</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naučni</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savetnik</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i</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direktor</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Laboratorije</a:t>
            </a:r>
            <a:r>
              <a:rPr kumimoji="0" lang="en-US" sz="1500" b="0" i="0" u="none" strike="noStrike" kern="0" cap="none" spc="0" normalizeH="0" baseline="0" noProof="0" dirty="0">
                <a:ln>
                  <a:noFill/>
                </a:ln>
                <a:solidFill>
                  <a:srgbClr val="324E63"/>
                </a:solidFill>
                <a:effectLst/>
                <a:uLnTx/>
                <a:uFillTx/>
                <a:latin typeface="Exo 2"/>
                <a:cs typeface="Exo 2"/>
              </a:rPr>
              <a:t> za </a:t>
            </a:r>
            <a:r>
              <a:rPr kumimoji="0" lang="en-US" sz="1500" b="0" i="0" u="none" strike="noStrike" kern="0" cap="none" spc="0" normalizeH="0" baseline="0" noProof="0" dirty="0" err="1">
                <a:ln>
                  <a:noFill/>
                </a:ln>
                <a:solidFill>
                  <a:srgbClr val="324E63"/>
                </a:solidFill>
                <a:effectLst/>
                <a:uLnTx/>
                <a:uFillTx/>
                <a:latin typeface="Exo 2"/>
                <a:cs typeface="Exo 2"/>
              </a:rPr>
              <a:t>bioinformatiku</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kao</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i</a:t>
            </a:r>
            <a:r>
              <a:rPr kumimoji="0" lang="en-US" sz="1500" b="0" i="0" u="none" strike="noStrike" kern="0" cap="none" spc="0" normalizeH="0" baseline="0" noProof="0" dirty="0">
                <a:ln>
                  <a:noFill/>
                </a:ln>
                <a:solidFill>
                  <a:srgbClr val="324E63"/>
                </a:solidFill>
                <a:effectLst/>
                <a:uLnTx/>
                <a:uFillTx/>
                <a:latin typeface="Exo 2"/>
                <a:cs typeface="Exo 2"/>
              </a:rPr>
              <a:t> u </a:t>
            </a:r>
            <a:r>
              <a:rPr kumimoji="0" lang="en-US" sz="1500" b="0" i="0" u="none" strike="noStrike" kern="0" cap="none" spc="0" normalizeH="0" baseline="0" noProof="0" dirty="0" err="1">
                <a:ln>
                  <a:noFill/>
                </a:ln>
                <a:solidFill>
                  <a:srgbClr val="324E63"/>
                </a:solidFill>
                <a:effectLst/>
                <a:uLnTx/>
                <a:uFillTx/>
                <a:latin typeface="Exo 2"/>
                <a:cs typeface="Exo 2"/>
              </a:rPr>
              <a:t>softverskoj</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kompaniji</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Heliant</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na</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poziciji</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menadžera</a:t>
            </a:r>
            <a:r>
              <a:rPr kumimoji="0" lang="en-US" sz="1500" b="0" i="0" u="none" strike="noStrike" kern="0" cap="none" spc="0" normalizeH="0" baseline="0" noProof="0" dirty="0">
                <a:ln>
                  <a:noFill/>
                </a:ln>
                <a:solidFill>
                  <a:srgbClr val="324E63"/>
                </a:solidFill>
                <a:effectLst/>
                <a:uLnTx/>
                <a:uFillTx/>
                <a:latin typeface="Exo 2"/>
                <a:cs typeface="Exo 2"/>
              </a:rPr>
              <a:t> za </a:t>
            </a:r>
            <a:r>
              <a:rPr kumimoji="0" lang="en-US" sz="1500" b="0" i="0" u="none" strike="noStrike" kern="0" cap="none" spc="0" normalizeH="0" baseline="0" noProof="0" dirty="0" err="1">
                <a:ln>
                  <a:noFill/>
                </a:ln>
                <a:solidFill>
                  <a:srgbClr val="324E63"/>
                </a:solidFill>
                <a:effectLst/>
                <a:uLnTx/>
                <a:uFillTx/>
                <a:latin typeface="Exo 2"/>
                <a:cs typeface="Exo 2"/>
              </a:rPr>
              <a:t>nauku</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Rukovodila</a:t>
            </a:r>
            <a:r>
              <a:rPr kumimoji="0" lang="en-US" sz="1500" b="0" i="0" u="none" strike="noStrike" kern="0" cap="none" spc="0" normalizeH="0" baseline="0" noProof="0" dirty="0">
                <a:ln>
                  <a:noFill/>
                </a:ln>
                <a:solidFill>
                  <a:srgbClr val="324E63"/>
                </a:solidFill>
                <a:effectLst/>
                <a:uLnTx/>
                <a:uFillTx/>
                <a:latin typeface="Exo 2"/>
                <a:cs typeface="Exo 2"/>
              </a:rPr>
              <a:t> je </a:t>
            </a:r>
            <a:r>
              <a:rPr kumimoji="0" lang="en-US" sz="1500" b="0" i="0" u="none" strike="noStrike" kern="0" cap="none" spc="0" normalizeH="0" baseline="0" noProof="0" dirty="0" err="1">
                <a:ln>
                  <a:noFill/>
                </a:ln>
                <a:solidFill>
                  <a:srgbClr val="324E63"/>
                </a:solidFill>
                <a:effectLst/>
                <a:uLnTx/>
                <a:uFillTx/>
                <a:latin typeface="Exo 2"/>
                <a:cs typeface="Exo 2"/>
              </a:rPr>
              <a:t>prvom</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objavljenom</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studijom</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genetskih</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podataka</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iz</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Srbije</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razvojem</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softverskih</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alata</a:t>
            </a:r>
            <a:r>
              <a:rPr kumimoji="0" lang="en-US" sz="1500" b="0" i="0" u="none" strike="noStrike" kern="0" cap="none" spc="0" normalizeH="0" baseline="0" noProof="0" dirty="0">
                <a:ln>
                  <a:noFill/>
                </a:ln>
                <a:solidFill>
                  <a:srgbClr val="324E63"/>
                </a:solidFill>
                <a:effectLst/>
                <a:uLnTx/>
                <a:uFillTx/>
                <a:latin typeface="Exo 2"/>
                <a:cs typeface="Exo 2"/>
              </a:rPr>
              <a:t> za mete za </a:t>
            </a:r>
            <a:r>
              <a:rPr kumimoji="0" lang="en-US" sz="1500" b="0" i="0" u="none" strike="noStrike" kern="0" cap="none" spc="0" normalizeH="0" baseline="0" noProof="0" dirty="0" err="1">
                <a:ln>
                  <a:noFill/>
                </a:ln>
                <a:solidFill>
                  <a:srgbClr val="324E63"/>
                </a:solidFill>
                <a:effectLst/>
                <a:uLnTx/>
                <a:uFillTx/>
                <a:latin typeface="Exo 2"/>
                <a:cs typeface="Exo 2"/>
              </a:rPr>
              <a:t>lekove</a:t>
            </a:r>
            <a:r>
              <a:rPr kumimoji="0" lang="sr-Latn-RS" sz="1500" b="0" i="0" u="none" strike="noStrike" kern="0" cap="none" spc="0" normalizeH="0" baseline="0" noProof="0" dirty="0">
                <a:ln>
                  <a:noFill/>
                </a:ln>
                <a:solidFill>
                  <a:srgbClr val="324E63"/>
                </a:solidFill>
                <a:effectLst/>
                <a:uLnTx/>
                <a:uFillTx/>
                <a:latin typeface="Exo 2"/>
                <a:cs typeface="Exo 2"/>
              </a:rPr>
              <a:t> kao i</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razvojem</a:t>
            </a:r>
            <a:r>
              <a:rPr kumimoji="0" lang="en-US" sz="1500" b="0" i="0" u="none" strike="noStrike" kern="0" cap="none" spc="0" normalizeH="0" baseline="0" noProof="0" dirty="0">
                <a:ln>
                  <a:noFill/>
                </a:ln>
                <a:solidFill>
                  <a:srgbClr val="324E63"/>
                </a:solidFill>
                <a:effectLst/>
                <a:uLnTx/>
                <a:uFillTx/>
                <a:latin typeface="Exo 2"/>
                <a:cs typeface="Exo 2"/>
              </a:rPr>
              <a:t> BI </a:t>
            </a:r>
            <a:r>
              <a:rPr kumimoji="0" lang="en-US" sz="1500" b="0" i="0" u="none" strike="noStrike" kern="0" cap="none" spc="0" normalizeH="0" baseline="0" noProof="0" dirty="0" err="1">
                <a:ln>
                  <a:noFill/>
                </a:ln>
                <a:solidFill>
                  <a:srgbClr val="324E63"/>
                </a:solidFill>
                <a:effectLst/>
                <a:uLnTx/>
                <a:uFillTx/>
                <a:latin typeface="Exo 2"/>
                <a:cs typeface="Exo 2"/>
              </a:rPr>
              <a:t>rešenja</a:t>
            </a:r>
            <a:r>
              <a:rPr kumimoji="0" lang="en-US" sz="1500" b="0" i="0" u="none" strike="noStrike" kern="0" cap="none" spc="0" normalizeH="0" baseline="0" noProof="0" dirty="0">
                <a:ln>
                  <a:noFill/>
                </a:ln>
                <a:solidFill>
                  <a:srgbClr val="324E63"/>
                </a:solidFill>
                <a:effectLst/>
                <a:uLnTx/>
                <a:uFillTx/>
                <a:latin typeface="Exo 2"/>
                <a:cs typeface="Exo 2"/>
              </a:rPr>
              <a:t> za </a:t>
            </a:r>
            <a:r>
              <a:rPr kumimoji="0" lang="en-US" sz="1500" b="0" i="0" u="none" strike="noStrike" kern="0" cap="none" spc="0" normalizeH="0" baseline="0" noProof="0" dirty="0" err="1">
                <a:ln>
                  <a:noFill/>
                </a:ln>
                <a:solidFill>
                  <a:srgbClr val="324E63"/>
                </a:solidFill>
                <a:effectLst/>
                <a:uLnTx/>
                <a:uFillTx/>
                <a:latin typeface="Exo 2"/>
                <a:cs typeface="Exo 2"/>
              </a:rPr>
              <a:t>zdravstvene</a:t>
            </a:r>
            <a:r>
              <a:rPr kumimoji="0" lang="en-US" sz="1500" b="0" i="0" u="none" strike="noStrike" kern="0" cap="none" spc="0" normalizeH="0" baseline="0" noProof="0" dirty="0">
                <a:ln>
                  <a:noFill/>
                </a:ln>
                <a:solidFill>
                  <a:srgbClr val="324E63"/>
                </a:solidFill>
                <a:effectLst/>
                <a:uLnTx/>
                <a:uFillTx/>
                <a:latin typeface="Exo 2"/>
                <a:cs typeface="Exo 2"/>
              </a:rPr>
              <a:t> </a:t>
            </a:r>
            <a:r>
              <a:rPr kumimoji="0" lang="en-US" sz="1500" b="0" i="0" u="none" strike="noStrike" kern="0" cap="none" spc="0" normalizeH="0" baseline="0" noProof="0" dirty="0" err="1">
                <a:ln>
                  <a:noFill/>
                </a:ln>
                <a:solidFill>
                  <a:srgbClr val="324E63"/>
                </a:solidFill>
                <a:effectLst/>
                <a:uLnTx/>
                <a:uFillTx/>
                <a:latin typeface="Exo 2"/>
                <a:cs typeface="Exo 2"/>
              </a:rPr>
              <a:t>podatke</a:t>
            </a:r>
            <a:r>
              <a:rPr kumimoji="0" lang="en-US" sz="1500" b="0" i="0" u="none" strike="noStrike" kern="0" cap="none" spc="0" normalizeH="0" baseline="0" noProof="0" dirty="0">
                <a:ln>
                  <a:noFill/>
                </a:ln>
                <a:solidFill>
                  <a:srgbClr val="324E63"/>
                </a:solidFill>
                <a:effectLst/>
                <a:uLnTx/>
                <a:uFillTx/>
                <a:latin typeface="Exo 2"/>
                <a:cs typeface="Exo 2"/>
              </a:rPr>
              <a:t>. </a:t>
            </a:r>
            <a:endParaRPr kumimoji="0" lang="en-US" sz="1500" b="0" i="0" u="none" strike="noStrike" kern="0" cap="none" spc="0" normalizeH="0" baseline="0" noProof="0" dirty="0">
              <a:ln>
                <a:noFill/>
              </a:ln>
              <a:solidFill>
                <a:sysClr val="windowText" lastClr="000000"/>
              </a:solidFill>
              <a:effectLst/>
              <a:uLnTx/>
              <a:uFillTx/>
              <a:latin typeface="Exo 2"/>
              <a:cs typeface="Exo 2"/>
            </a:endParaRPr>
          </a:p>
          <a:p>
            <a:pPr algn="ctr">
              <a:lnSpc>
                <a:spcPts val="2925"/>
              </a:lnSpc>
            </a:pPr>
            <a:endParaRPr lang="en-US" sz="2450" dirty="0">
              <a:latin typeface="Exo 2"/>
              <a:cs typeface="Exo 2"/>
            </a:endParaRPr>
          </a:p>
        </p:txBody>
      </p:sp>
      <p:sp>
        <p:nvSpPr>
          <p:cNvPr id="17" name="object 17"/>
          <p:cNvSpPr txBox="1"/>
          <p:nvPr/>
        </p:nvSpPr>
        <p:spPr>
          <a:xfrm>
            <a:off x="7898010" y="6319036"/>
            <a:ext cx="4559935" cy="3225307"/>
          </a:xfrm>
          <a:prstGeom prst="rect">
            <a:avLst/>
          </a:prstGeom>
        </p:spPr>
        <p:txBody>
          <a:bodyPr vert="horz" wrap="square" lIns="0" tIns="12065" rIns="0" bIns="0" rtlCol="0">
            <a:spAutoFit/>
          </a:bodyPr>
          <a:lstStyle/>
          <a:p>
            <a:pPr marL="561340" marR="704215" indent="-32384" algn="ctr">
              <a:lnSpc>
                <a:spcPct val="101000"/>
              </a:lnSpc>
              <a:spcBef>
                <a:spcPts val="95"/>
              </a:spcBef>
            </a:pPr>
            <a:r>
              <a:rPr lang="en-US" sz="2450" b="1" dirty="0" err="1">
                <a:solidFill>
                  <a:srgbClr val="324E63"/>
                </a:solidFill>
                <a:latin typeface="Exo 2"/>
                <a:cs typeface="Exo 2"/>
              </a:rPr>
              <a:t>Ljiljana</a:t>
            </a:r>
            <a:r>
              <a:rPr sz="2450" b="1" spc="25" dirty="0">
                <a:solidFill>
                  <a:srgbClr val="324E63"/>
                </a:solidFill>
                <a:latin typeface="Exo 2"/>
                <a:cs typeface="Exo 2"/>
              </a:rPr>
              <a:t> </a:t>
            </a:r>
            <a:r>
              <a:rPr sz="2450" b="1" dirty="0" err="1">
                <a:solidFill>
                  <a:srgbClr val="324E63"/>
                </a:solidFill>
                <a:latin typeface="Exo 2"/>
                <a:cs typeface="Exo 2"/>
              </a:rPr>
              <a:t>Cvetkovi</a:t>
            </a:r>
            <a:r>
              <a:rPr lang="sr-Latn-RS" sz="2450" b="1" dirty="0">
                <a:solidFill>
                  <a:srgbClr val="324E63"/>
                </a:solidFill>
                <a:latin typeface="Exo 2"/>
                <a:cs typeface="Exo 2"/>
              </a:rPr>
              <a:t>ć</a:t>
            </a:r>
            <a:r>
              <a:rPr sz="2450" b="1" dirty="0">
                <a:solidFill>
                  <a:srgbClr val="324E63"/>
                </a:solidFill>
                <a:latin typeface="Exo 2"/>
                <a:cs typeface="Exo 2"/>
              </a:rPr>
              <a:t>,</a:t>
            </a:r>
            <a:r>
              <a:rPr sz="2450" b="1" spc="20" dirty="0">
                <a:solidFill>
                  <a:srgbClr val="324E63"/>
                </a:solidFill>
                <a:latin typeface="Exo 2"/>
                <a:cs typeface="Exo 2"/>
              </a:rPr>
              <a:t> </a:t>
            </a:r>
            <a:r>
              <a:rPr sz="2450" b="1" spc="-25" dirty="0">
                <a:solidFill>
                  <a:srgbClr val="324E63"/>
                </a:solidFill>
                <a:latin typeface="Exo 2"/>
                <a:cs typeface="Exo 2"/>
              </a:rPr>
              <a:t>PhD </a:t>
            </a:r>
            <a:r>
              <a:rPr lang="pl-PL" sz="2450" dirty="0">
                <a:solidFill>
                  <a:srgbClr val="324E63"/>
                </a:solidFill>
                <a:latin typeface="Exo 2"/>
                <a:cs typeface="Exo 2"/>
              </a:rPr>
              <a:t>Rukovodilac sektora za analizu kliničkih podataka i imunologiju</a:t>
            </a:r>
            <a:endParaRPr sz="2450" dirty="0">
              <a:latin typeface="Exo 2"/>
              <a:cs typeface="Exo 2"/>
            </a:endParaRPr>
          </a:p>
          <a:p>
            <a:pPr marL="12700" marR="5080" indent="-1270" algn="ctr">
              <a:lnSpc>
                <a:spcPct val="109000"/>
              </a:lnSpc>
              <a:spcBef>
                <a:spcPts val="1535"/>
              </a:spcBef>
            </a:pPr>
            <a:r>
              <a:rPr lang="en-US" sz="1500" dirty="0">
                <a:solidFill>
                  <a:srgbClr val="324E63"/>
                </a:solidFill>
                <a:latin typeface="Exo 2"/>
                <a:cs typeface="Exo 2"/>
              </a:rPr>
              <a:t>Dr </a:t>
            </a:r>
            <a:r>
              <a:rPr lang="en-US" sz="1500" dirty="0" err="1">
                <a:solidFill>
                  <a:srgbClr val="324E63"/>
                </a:solidFill>
                <a:latin typeface="Exo 2"/>
                <a:cs typeface="Exo 2"/>
              </a:rPr>
              <a:t>Ljiljana</a:t>
            </a:r>
            <a:r>
              <a:rPr lang="en-US" sz="1500" dirty="0">
                <a:solidFill>
                  <a:srgbClr val="324E63"/>
                </a:solidFill>
                <a:latin typeface="Exo 2"/>
                <a:cs typeface="Exo 2"/>
              </a:rPr>
              <a:t> </a:t>
            </a:r>
            <a:r>
              <a:rPr lang="en-US" sz="1500" dirty="0" err="1">
                <a:solidFill>
                  <a:srgbClr val="324E63"/>
                </a:solidFill>
                <a:latin typeface="Exo 2"/>
                <a:cs typeface="Exo 2"/>
              </a:rPr>
              <a:t>Cvetkovi</a:t>
            </a:r>
            <a:r>
              <a:rPr lang="sr-Latn-RS" sz="1500" dirty="0">
                <a:solidFill>
                  <a:srgbClr val="324E63"/>
                </a:solidFill>
                <a:latin typeface="Exo 2"/>
                <a:cs typeface="Exo 2"/>
              </a:rPr>
              <a:t>ć</a:t>
            </a:r>
            <a:r>
              <a:rPr lang="en-US" sz="1500" dirty="0">
                <a:solidFill>
                  <a:srgbClr val="324E63"/>
                </a:solidFill>
                <a:latin typeface="Exo 2"/>
                <a:cs typeface="Exo 2"/>
              </a:rPr>
              <a:t> </a:t>
            </a:r>
            <a:r>
              <a:rPr lang="sr-Latn-RS" sz="1500" dirty="0">
                <a:solidFill>
                  <a:srgbClr val="324E63"/>
                </a:solidFill>
                <a:latin typeface="Exo 2"/>
                <a:cs typeface="Exo 2"/>
              </a:rPr>
              <a:t>d</a:t>
            </a:r>
            <a:r>
              <a:rPr lang="en-US" sz="1500" dirty="0" err="1">
                <a:solidFill>
                  <a:srgbClr val="324E63"/>
                </a:solidFill>
                <a:latin typeface="Exo 2"/>
                <a:cs typeface="Exo 2"/>
              </a:rPr>
              <a:t>oktorirala</a:t>
            </a:r>
            <a:r>
              <a:rPr lang="en-US" sz="1500" dirty="0">
                <a:solidFill>
                  <a:srgbClr val="324E63"/>
                </a:solidFill>
                <a:latin typeface="Exo 2"/>
                <a:cs typeface="Exo 2"/>
              </a:rPr>
              <a:t> je </a:t>
            </a:r>
            <a:r>
              <a:rPr lang="en-US" sz="1500" dirty="0" err="1">
                <a:solidFill>
                  <a:srgbClr val="324E63"/>
                </a:solidFill>
                <a:latin typeface="Exo 2"/>
                <a:cs typeface="Exo 2"/>
              </a:rPr>
              <a:t>molekularnu</a:t>
            </a:r>
            <a:r>
              <a:rPr lang="en-US" sz="1500" dirty="0">
                <a:solidFill>
                  <a:srgbClr val="324E63"/>
                </a:solidFill>
                <a:latin typeface="Exo 2"/>
                <a:cs typeface="Exo 2"/>
              </a:rPr>
              <a:t> </a:t>
            </a:r>
            <a:r>
              <a:rPr lang="en-US" sz="1500" dirty="0" err="1">
                <a:solidFill>
                  <a:srgbClr val="324E63"/>
                </a:solidFill>
                <a:latin typeface="Exo 2"/>
                <a:cs typeface="Exo 2"/>
              </a:rPr>
              <a:t>imunologiju</a:t>
            </a:r>
            <a:r>
              <a:rPr lang="en-US" sz="1500" dirty="0">
                <a:solidFill>
                  <a:srgbClr val="324E63"/>
                </a:solidFill>
                <a:latin typeface="Exo 2"/>
                <a:cs typeface="Exo 2"/>
              </a:rPr>
              <a:t> </a:t>
            </a:r>
            <a:r>
              <a:rPr lang="en-US" sz="1500" dirty="0" err="1">
                <a:solidFill>
                  <a:srgbClr val="324E63"/>
                </a:solidFill>
                <a:latin typeface="Exo 2"/>
                <a:cs typeface="Exo 2"/>
              </a:rPr>
              <a:t>na</a:t>
            </a:r>
            <a:r>
              <a:rPr lang="en-US" sz="1500" dirty="0">
                <a:solidFill>
                  <a:srgbClr val="324E63"/>
                </a:solidFill>
                <a:latin typeface="Exo 2"/>
                <a:cs typeface="Exo 2"/>
              </a:rPr>
              <a:t> </a:t>
            </a:r>
            <a:r>
              <a:rPr lang="en-US" sz="1500" dirty="0" err="1">
                <a:solidFill>
                  <a:srgbClr val="324E63"/>
                </a:solidFill>
                <a:latin typeface="Exo 2"/>
                <a:cs typeface="Exo 2"/>
              </a:rPr>
              <a:t>Univerzitetu</a:t>
            </a:r>
            <a:r>
              <a:rPr lang="en-US" sz="1500" dirty="0">
                <a:solidFill>
                  <a:srgbClr val="324E63"/>
                </a:solidFill>
                <a:latin typeface="Exo 2"/>
                <a:cs typeface="Exo 2"/>
              </a:rPr>
              <a:t> Erlangen u </a:t>
            </a:r>
            <a:r>
              <a:rPr lang="en-US" sz="1500" dirty="0" err="1">
                <a:solidFill>
                  <a:srgbClr val="324E63"/>
                </a:solidFill>
                <a:latin typeface="Exo 2"/>
                <a:cs typeface="Exo 2"/>
              </a:rPr>
              <a:t>Nemačkoj</a:t>
            </a:r>
            <a:r>
              <a:rPr lang="en-US" sz="1500" dirty="0">
                <a:solidFill>
                  <a:srgbClr val="324E63"/>
                </a:solidFill>
                <a:latin typeface="Exo 2"/>
                <a:cs typeface="Exo 2"/>
              </a:rPr>
              <a:t>, </a:t>
            </a:r>
            <a:r>
              <a:rPr lang="en-US" sz="1500" dirty="0" err="1">
                <a:solidFill>
                  <a:srgbClr val="324E63"/>
                </a:solidFill>
                <a:latin typeface="Exo 2"/>
                <a:cs typeface="Exo 2"/>
              </a:rPr>
              <a:t>gde</a:t>
            </a:r>
            <a:r>
              <a:rPr lang="en-US" sz="1500" dirty="0">
                <a:solidFill>
                  <a:srgbClr val="324E63"/>
                </a:solidFill>
                <a:latin typeface="Exo 2"/>
                <a:cs typeface="Exo 2"/>
              </a:rPr>
              <a:t> je </a:t>
            </a:r>
            <a:r>
              <a:rPr lang="en-US" sz="1500" dirty="0" err="1">
                <a:solidFill>
                  <a:srgbClr val="324E63"/>
                </a:solidFill>
                <a:latin typeface="Exo 2"/>
                <a:cs typeface="Exo 2"/>
              </a:rPr>
              <a:t>radila</a:t>
            </a:r>
            <a:r>
              <a:rPr lang="en-US" sz="1500" dirty="0">
                <a:solidFill>
                  <a:srgbClr val="324E63"/>
                </a:solidFill>
                <a:latin typeface="Exo 2"/>
                <a:cs typeface="Exo 2"/>
              </a:rPr>
              <a:t> u </a:t>
            </a:r>
            <a:r>
              <a:rPr lang="en-US" sz="1500" dirty="0" err="1">
                <a:solidFill>
                  <a:srgbClr val="324E63"/>
                </a:solidFill>
                <a:latin typeface="Exo 2"/>
                <a:cs typeface="Exo 2"/>
              </a:rPr>
              <a:t>univerzitetskoj</a:t>
            </a:r>
            <a:r>
              <a:rPr lang="en-US" sz="1500" dirty="0">
                <a:solidFill>
                  <a:srgbClr val="324E63"/>
                </a:solidFill>
                <a:latin typeface="Exo 2"/>
                <a:cs typeface="Exo 2"/>
              </a:rPr>
              <a:t> </a:t>
            </a:r>
            <a:r>
              <a:rPr lang="en-US" sz="1500" dirty="0" err="1">
                <a:solidFill>
                  <a:srgbClr val="324E63"/>
                </a:solidFill>
                <a:latin typeface="Exo 2"/>
                <a:cs typeface="Exo 2"/>
              </a:rPr>
              <a:t>bolnici</a:t>
            </a:r>
            <a:r>
              <a:rPr lang="en-US" sz="1500" dirty="0">
                <a:solidFill>
                  <a:srgbClr val="324E63"/>
                </a:solidFill>
                <a:latin typeface="Exo 2"/>
                <a:cs typeface="Exo 2"/>
              </a:rPr>
              <a:t> </a:t>
            </a:r>
            <a:r>
              <a:rPr lang="en-US" sz="1500" dirty="0" err="1">
                <a:solidFill>
                  <a:srgbClr val="324E63"/>
                </a:solidFill>
                <a:latin typeface="Exo 2"/>
                <a:cs typeface="Exo 2"/>
              </a:rPr>
              <a:t>baveći</a:t>
            </a:r>
            <a:r>
              <a:rPr lang="en-US" sz="1500" dirty="0">
                <a:solidFill>
                  <a:srgbClr val="324E63"/>
                </a:solidFill>
                <a:latin typeface="Exo 2"/>
                <a:cs typeface="Exo 2"/>
              </a:rPr>
              <a:t> se </a:t>
            </a:r>
            <a:r>
              <a:rPr lang="en-US" sz="1500" dirty="0" err="1">
                <a:solidFill>
                  <a:srgbClr val="324E63"/>
                </a:solidFill>
                <a:latin typeface="Exo 2"/>
                <a:cs typeface="Exo 2"/>
              </a:rPr>
              <a:t>analizom</a:t>
            </a:r>
            <a:r>
              <a:rPr lang="en-US" sz="1500" dirty="0">
                <a:solidFill>
                  <a:srgbClr val="324E63"/>
                </a:solidFill>
                <a:latin typeface="Exo 2"/>
                <a:cs typeface="Exo 2"/>
              </a:rPr>
              <a:t> </a:t>
            </a:r>
            <a:r>
              <a:rPr lang="en-US" sz="1500" dirty="0" err="1">
                <a:solidFill>
                  <a:srgbClr val="324E63"/>
                </a:solidFill>
                <a:latin typeface="Exo 2"/>
                <a:cs typeface="Exo 2"/>
              </a:rPr>
              <a:t>podataka</a:t>
            </a:r>
            <a:r>
              <a:rPr lang="en-US" sz="1500" dirty="0">
                <a:solidFill>
                  <a:srgbClr val="324E63"/>
                </a:solidFill>
                <a:latin typeface="Exo 2"/>
                <a:cs typeface="Exo 2"/>
              </a:rPr>
              <a:t> </a:t>
            </a:r>
            <a:r>
              <a:rPr lang="en-US" sz="1500" dirty="0" err="1">
                <a:solidFill>
                  <a:srgbClr val="324E63"/>
                </a:solidFill>
                <a:latin typeface="Exo 2"/>
                <a:cs typeface="Exo 2"/>
              </a:rPr>
              <a:t>dobijenih</a:t>
            </a:r>
            <a:r>
              <a:rPr lang="en-US" sz="1500" dirty="0">
                <a:solidFill>
                  <a:srgbClr val="324E63"/>
                </a:solidFill>
                <a:latin typeface="Exo 2"/>
                <a:cs typeface="Exo 2"/>
              </a:rPr>
              <a:t> od </a:t>
            </a:r>
            <a:r>
              <a:rPr lang="en-US" sz="1500" dirty="0" err="1">
                <a:solidFill>
                  <a:srgbClr val="324E63"/>
                </a:solidFill>
                <a:latin typeface="Exo 2"/>
                <a:cs typeface="Exo 2"/>
              </a:rPr>
              <a:t>pojedina</a:t>
            </a:r>
            <a:r>
              <a:rPr lang="sr-Latn-RS" sz="1500" dirty="0">
                <a:solidFill>
                  <a:srgbClr val="324E63"/>
                </a:solidFill>
                <a:latin typeface="Exo 2"/>
                <a:cs typeface="Exo 2"/>
              </a:rPr>
              <a:t>čnih ćelija (engl. Single Cell Anal</a:t>
            </a:r>
            <a:r>
              <a:rPr lang="en-US" sz="1500" dirty="0" err="1">
                <a:solidFill>
                  <a:srgbClr val="324E63"/>
                </a:solidFill>
                <a:latin typeface="Exo 2"/>
                <a:cs typeface="Exo 2"/>
              </a:rPr>
              <a:t>ysis</a:t>
            </a:r>
            <a:r>
              <a:rPr lang="en-US" sz="1500" dirty="0">
                <a:solidFill>
                  <a:srgbClr val="324E63"/>
                </a:solidFill>
                <a:latin typeface="Exo 2"/>
                <a:cs typeface="Exo 2"/>
              </a:rPr>
              <a:t>, SCA). Ima </a:t>
            </a:r>
            <a:r>
              <a:rPr lang="en-US" sz="1500" dirty="0" err="1">
                <a:solidFill>
                  <a:srgbClr val="324E63"/>
                </a:solidFill>
                <a:latin typeface="Exo 2"/>
                <a:cs typeface="Exo 2"/>
              </a:rPr>
              <a:t>iskustvo</a:t>
            </a:r>
            <a:r>
              <a:rPr lang="en-US" sz="1500" dirty="0">
                <a:solidFill>
                  <a:srgbClr val="324E63"/>
                </a:solidFill>
                <a:latin typeface="Exo 2"/>
                <a:cs typeface="Exo 2"/>
              </a:rPr>
              <a:t> u </a:t>
            </a:r>
            <a:r>
              <a:rPr lang="en-US" sz="1500" dirty="0" err="1">
                <a:solidFill>
                  <a:srgbClr val="324E63"/>
                </a:solidFill>
                <a:latin typeface="Exo 2"/>
                <a:cs typeface="Exo 2"/>
              </a:rPr>
              <a:t>primeni</a:t>
            </a:r>
            <a:r>
              <a:rPr lang="en-US" sz="1500" dirty="0">
                <a:solidFill>
                  <a:srgbClr val="324E63"/>
                </a:solidFill>
                <a:latin typeface="Exo 2"/>
                <a:cs typeface="Exo 2"/>
              </a:rPr>
              <a:t> </a:t>
            </a:r>
            <a:r>
              <a:rPr lang="en-US" sz="1500" dirty="0" err="1">
                <a:solidFill>
                  <a:srgbClr val="324E63"/>
                </a:solidFill>
                <a:latin typeface="Exo 2"/>
                <a:cs typeface="Exo 2"/>
              </a:rPr>
              <a:t>metoda</a:t>
            </a:r>
            <a:r>
              <a:rPr lang="en-US" sz="1500" dirty="0">
                <a:solidFill>
                  <a:srgbClr val="324E63"/>
                </a:solidFill>
                <a:latin typeface="Exo 2"/>
                <a:cs typeface="Exo 2"/>
              </a:rPr>
              <a:t>, </a:t>
            </a:r>
            <a:r>
              <a:rPr lang="en-US" sz="1500" dirty="0" err="1">
                <a:solidFill>
                  <a:srgbClr val="324E63"/>
                </a:solidFill>
                <a:latin typeface="Exo 2"/>
                <a:cs typeface="Exo 2"/>
              </a:rPr>
              <a:t>analizi</a:t>
            </a:r>
            <a:r>
              <a:rPr lang="en-US" sz="1500" dirty="0">
                <a:solidFill>
                  <a:srgbClr val="324E63"/>
                </a:solidFill>
                <a:latin typeface="Exo 2"/>
                <a:cs typeface="Exo 2"/>
              </a:rPr>
              <a:t> </a:t>
            </a:r>
            <a:r>
              <a:rPr lang="en-US" sz="1500" dirty="0" err="1">
                <a:solidFill>
                  <a:srgbClr val="324E63"/>
                </a:solidFill>
                <a:latin typeface="Exo 2"/>
                <a:cs typeface="Exo 2"/>
              </a:rPr>
              <a:t>podataka</a:t>
            </a:r>
            <a:r>
              <a:rPr lang="en-US" sz="1500" dirty="0">
                <a:solidFill>
                  <a:srgbClr val="324E63"/>
                </a:solidFill>
                <a:latin typeface="Exo 2"/>
                <a:cs typeface="Exo 2"/>
              </a:rPr>
              <a:t> </a:t>
            </a:r>
            <a:r>
              <a:rPr lang="en-US" sz="1500" dirty="0" err="1">
                <a:solidFill>
                  <a:srgbClr val="324E63"/>
                </a:solidFill>
                <a:latin typeface="Exo 2"/>
                <a:cs typeface="Exo 2"/>
              </a:rPr>
              <a:t>i</a:t>
            </a:r>
            <a:r>
              <a:rPr lang="en-US" sz="1500" dirty="0">
                <a:solidFill>
                  <a:srgbClr val="324E63"/>
                </a:solidFill>
                <a:latin typeface="Exo 2"/>
                <a:cs typeface="Exo 2"/>
              </a:rPr>
              <a:t> </a:t>
            </a:r>
            <a:r>
              <a:rPr lang="en-US" sz="1500" dirty="0" err="1">
                <a:solidFill>
                  <a:srgbClr val="324E63"/>
                </a:solidFill>
                <a:latin typeface="Exo 2"/>
                <a:cs typeface="Exo 2"/>
              </a:rPr>
              <a:t>kontroli</a:t>
            </a:r>
            <a:r>
              <a:rPr lang="en-US" sz="1500" dirty="0">
                <a:solidFill>
                  <a:srgbClr val="324E63"/>
                </a:solidFill>
                <a:latin typeface="Exo 2"/>
                <a:cs typeface="Exo 2"/>
              </a:rPr>
              <a:t> </a:t>
            </a:r>
            <a:r>
              <a:rPr lang="en-US" sz="1500" dirty="0" err="1">
                <a:solidFill>
                  <a:srgbClr val="324E63"/>
                </a:solidFill>
                <a:latin typeface="Exo 2"/>
                <a:cs typeface="Exo 2"/>
              </a:rPr>
              <a:t>kvaliteta</a:t>
            </a:r>
            <a:r>
              <a:rPr lang="en-US" sz="1500" dirty="0">
                <a:solidFill>
                  <a:srgbClr val="324E63"/>
                </a:solidFill>
                <a:latin typeface="Exo 2"/>
                <a:cs typeface="Exo 2"/>
              </a:rPr>
              <a:t>.</a:t>
            </a:r>
            <a:endParaRPr lang="en-US" sz="1500" dirty="0">
              <a:latin typeface="Exo 2"/>
              <a:cs typeface="Exo 2"/>
            </a:endParaRPr>
          </a:p>
        </p:txBody>
      </p:sp>
      <p:grpSp>
        <p:nvGrpSpPr>
          <p:cNvPr id="31" name="Group 30">
            <a:extLst>
              <a:ext uri="{FF2B5EF4-FFF2-40B4-BE49-F238E27FC236}">
                <a16:creationId xmlns:a16="http://schemas.microsoft.com/office/drawing/2014/main" id="{15CC3BDB-F44E-E6D9-4C52-5A92CCF29EDB}"/>
              </a:ext>
            </a:extLst>
          </p:cNvPr>
          <p:cNvGrpSpPr/>
          <p:nvPr/>
        </p:nvGrpSpPr>
        <p:grpSpPr>
          <a:xfrm>
            <a:off x="13596938" y="2365387"/>
            <a:ext cx="3730625" cy="3730625"/>
            <a:chOff x="15313025" y="2381250"/>
            <a:chExt cx="3730625" cy="3730625"/>
          </a:xfrm>
        </p:grpSpPr>
        <p:grpSp>
          <p:nvGrpSpPr>
            <p:cNvPr id="23" name="object 3">
              <a:extLst>
                <a:ext uri="{FF2B5EF4-FFF2-40B4-BE49-F238E27FC236}">
                  <a16:creationId xmlns:a16="http://schemas.microsoft.com/office/drawing/2014/main" id="{7E851F7B-76D5-3B00-4582-0E4FFF404523}"/>
                </a:ext>
              </a:extLst>
            </p:cNvPr>
            <p:cNvGrpSpPr/>
            <p:nvPr/>
          </p:nvGrpSpPr>
          <p:grpSpPr>
            <a:xfrm>
              <a:off x="15313025" y="2381250"/>
              <a:ext cx="3730625" cy="3730625"/>
              <a:chOff x="14061164" y="2347802"/>
              <a:chExt cx="3730625" cy="3730625"/>
            </a:xfrm>
          </p:grpSpPr>
          <p:sp>
            <p:nvSpPr>
              <p:cNvPr id="24" name="object 4">
                <a:extLst>
                  <a:ext uri="{FF2B5EF4-FFF2-40B4-BE49-F238E27FC236}">
                    <a16:creationId xmlns:a16="http://schemas.microsoft.com/office/drawing/2014/main" id="{8903AFB7-3D9B-F589-4003-DC27DFF8AE30}"/>
                  </a:ext>
                </a:extLst>
              </p:cNvPr>
              <p:cNvSpPr/>
              <p:nvPr/>
            </p:nvSpPr>
            <p:spPr>
              <a:xfrm>
                <a:off x="14061164" y="2347802"/>
                <a:ext cx="3730625" cy="3730625"/>
              </a:xfrm>
              <a:custGeom>
                <a:avLst/>
                <a:gdLst/>
                <a:ahLst/>
                <a:cxnLst/>
                <a:rect l="l" t="t" r="r" b="b"/>
                <a:pathLst>
                  <a:path w="3730625" h="3730625">
                    <a:moveTo>
                      <a:pt x="1865273" y="0"/>
                    </a:moveTo>
                    <a:lnTo>
                      <a:pt x="1817129" y="609"/>
                    </a:lnTo>
                    <a:lnTo>
                      <a:pt x="1769286" y="2427"/>
                    </a:lnTo>
                    <a:lnTo>
                      <a:pt x="1721758" y="5438"/>
                    </a:lnTo>
                    <a:lnTo>
                      <a:pt x="1674560" y="9630"/>
                    </a:lnTo>
                    <a:lnTo>
                      <a:pt x="1627706" y="14986"/>
                    </a:lnTo>
                    <a:lnTo>
                      <a:pt x="1581211" y="21492"/>
                    </a:lnTo>
                    <a:lnTo>
                      <a:pt x="1535090" y="29133"/>
                    </a:lnTo>
                    <a:lnTo>
                      <a:pt x="1489356" y="37895"/>
                    </a:lnTo>
                    <a:lnTo>
                      <a:pt x="1444026" y="47764"/>
                    </a:lnTo>
                    <a:lnTo>
                      <a:pt x="1399113" y="58723"/>
                    </a:lnTo>
                    <a:lnTo>
                      <a:pt x="1354633" y="70760"/>
                    </a:lnTo>
                    <a:lnTo>
                      <a:pt x="1310599" y="83859"/>
                    </a:lnTo>
                    <a:lnTo>
                      <a:pt x="1267027" y="98005"/>
                    </a:lnTo>
                    <a:lnTo>
                      <a:pt x="1223931" y="113184"/>
                    </a:lnTo>
                    <a:lnTo>
                      <a:pt x="1181326" y="129382"/>
                    </a:lnTo>
                    <a:lnTo>
                      <a:pt x="1139226" y="146582"/>
                    </a:lnTo>
                    <a:lnTo>
                      <a:pt x="1097646" y="164772"/>
                    </a:lnTo>
                    <a:lnTo>
                      <a:pt x="1056602" y="183936"/>
                    </a:lnTo>
                    <a:lnTo>
                      <a:pt x="1016106" y="204060"/>
                    </a:lnTo>
                    <a:lnTo>
                      <a:pt x="976175" y="225129"/>
                    </a:lnTo>
                    <a:lnTo>
                      <a:pt x="936822" y="247127"/>
                    </a:lnTo>
                    <a:lnTo>
                      <a:pt x="898063" y="270042"/>
                    </a:lnTo>
                    <a:lnTo>
                      <a:pt x="859911" y="293858"/>
                    </a:lnTo>
                    <a:lnTo>
                      <a:pt x="822383" y="318560"/>
                    </a:lnTo>
                    <a:lnTo>
                      <a:pt x="785491" y="344133"/>
                    </a:lnTo>
                    <a:lnTo>
                      <a:pt x="749252" y="370564"/>
                    </a:lnTo>
                    <a:lnTo>
                      <a:pt x="713679" y="397837"/>
                    </a:lnTo>
                    <a:lnTo>
                      <a:pt x="678788" y="425938"/>
                    </a:lnTo>
                    <a:lnTo>
                      <a:pt x="644592" y="454852"/>
                    </a:lnTo>
                    <a:lnTo>
                      <a:pt x="611107" y="484564"/>
                    </a:lnTo>
                    <a:lnTo>
                      <a:pt x="578347" y="515060"/>
                    </a:lnTo>
                    <a:lnTo>
                      <a:pt x="546327" y="546326"/>
                    </a:lnTo>
                    <a:lnTo>
                      <a:pt x="515062" y="578346"/>
                    </a:lnTo>
                    <a:lnTo>
                      <a:pt x="484565" y="611105"/>
                    </a:lnTo>
                    <a:lnTo>
                      <a:pt x="454853" y="644590"/>
                    </a:lnTo>
                    <a:lnTo>
                      <a:pt x="425939" y="678786"/>
                    </a:lnTo>
                    <a:lnTo>
                      <a:pt x="397838" y="713677"/>
                    </a:lnTo>
                    <a:lnTo>
                      <a:pt x="370565" y="749250"/>
                    </a:lnTo>
                    <a:lnTo>
                      <a:pt x="344134" y="785489"/>
                    </a:lnTo>
                    <a:lnTo>
                      <a:pt x="318560" y="822380"/>
                    </a:lnTo>
                    <a:lnTo>
                      <a:pt x="293858" y="859909"/>
                    </a:lnTo>
                    <a:lnTo>
                      <a:pt x="270042" y="898060"/>
                    </a:lnTo>
                    <a:lnTo>
                      <a:pt x="247128" y="936819"/>
                    </a:lnTo>
                    <a:lnTo>
                      <a:pt x="225129" y="976171"/>
                    </a:lnTo>
                    <a:lnTo>
                      <a:pt x="204060" y="1016103"/>
                    </a:lnTo>
                    <a:lnTo>
                      <a:pt x="183936" y="1056598"/>
                    </a:lnTo>
                    <a:lnTo>
                      <a:pt x="164772" y="1097642"/>
                    </a:lnTo>
                    <a:lnTo>
                      <a:pt x="146583" y="1139222"/>
                    </a:lnTo>
                    <a:lnTo>
                      <a:pt x="129382" y="1181321"/>
                    </a:lnTo>
                    <a:lnTo>
                      <a:pt x="113184" y="1223926"/>
                    </a:lnTo>
                    <a:lnTo>
                      <a:pt x="98005" y="1267022"/>
                    </a:lnTo>
                    <a:lnTo>
                      <a:pt x="83859" y="1310594"/>
                    </a:lnTo>
                    <a:lnTo>
                      <a:pt x="70760" y="1354627"/>
                    </a:lnTo>
                    <a:lnTo>
                      <a:pt x="58724" y="1399107"/>
                    </a:lnTo>
                    <a:lnTo>
                      <a:pt x="47764" y="1444019"/>
                    </a:lnTo>
                    <a:lnTo>
                      <a:pt x="37895" y="1489349"/>
                    </a:lnTo>
                    <a:lnTo>
                      <a:pt x="29133" y="1535082"/>
                    </a:lnTo>
                    <a:lnTo>
                      <a:pt x="21492" y="1581203"/>
                    </a:lnTo>
                    <a:lnTo>
                      <a:pt x="14986" y="1627698"/>
                    </a:lnTo>
                    <a:lnTo>
                      <a:pt x="9630" y="1674551"/>
                    </a:lnTo>
                    <a:lnTo>
                      <a:pt x="5438" y="1721749"/>
                    </a:lnTo>
                    <a:lnTo>
                      <a:pt x="2427" y="1769277"/>
                    </a:lnTo>
                    <a:lnTo>
                      <a:pt x="609" y="1817119"/>
                    </a:lnTo>
                    <a:lnTo>
                      <a:pt x="0" y="1865262"/>
                    </a:lnTo>
                    <a:lnTo>
                      <a:pt x="609" y="1913406"/>
                    </a:lnTo>
                    <a:lnTo>
                      <a:pt x="2427" y="1961249"/>
                    </a:lnTo>
                    <a:lnTo>
                      <a:pt x="5438" y="2008778"/>
                    </a:lnTo>
                    <a:lnTo>
                      <a:pt x="9630" y="2055976"/>
                    </a:lnTo>
                    <a:lnTo>
                      <a:pt x="14986" y="2102831"/>
                    </a:lnTo>
                    <a:lnTo>
                      <a:pt x="21492" y="2149326"/>
                    </a:lnTo>
                    <a:lnTo>
                      <a:pt x="29133" y="2195448"/>
                    </a:lnTo>
                    <a:lnTo>
                      <a:pt x="37895" y="2241182"/>
                    </a:lnTo>
                    <a:lnTo>
                      <a:pt x="47764" y="2286512"/>
                    </a:lnTo>
                    <a:lnTo>
                      <a:pt x="58724" y="2331425"/>
                    </a:lnTo>
                    <a:lnTo>
                      <a:pt x="70760" y="2375906"/>
                    </a:lnTo>
                    <a:lnTo>
                      <a:pt x="83859" y="2419940"/>
                    </a:lnTo>
                    <a:lnTo>
                      <a:pt x="98005" y="2463513"/>
                    </a:lnTo>
                    <a:lnTo>
                      <a:pt x="113184" y="2506609"/>
                    </a:lnTo>
                    <a:lnTo>
                      <a:pt x="129382" y="2549215"/>
                    </a:lnTo>
                    <a:lnTo>
                      <a:pt x="146583" y="2591315"/>
                    </a:lnTo>
                    <a:lnTo>
                      <a:pt x="164772" y="2632894"/>
                    </a:lnTo>
                    <a:lnTo>
                      <a:pt x="183936" y="2673940"/>
                    </a:lnTo>
                    <a:lnTo>
                      <a:pt x="204060" y="2714435"/>
                    </a:lnTo>
                    <a:lnTo>
                      <a:pt x="225129" y="2754367"/>
                    </a:lnTo>
                    <a:lnTo>
                      <a:pt x="247128" y="2793720"/>
                    </a:lnTo>
                    <a:lnTo>
                      <a:pt x="270042" y="2832479"/>
                    </a:lnTo>
                    <a:lnTo>
                      <a:pt x="293858" y="2870631"/>
                    </a:lnTo>
                    <a:lnTo>
                      <a:pt x="318560" y="2908160"/>
                    </a:lnTo>
                    <a:lnTo>
                      <a:pt x="344134" y="2945051"/>
                    </a:lnTo>
                    <a:lnTo>
                      <a:pt x="370565" y="2981291"/>
                    </a:lnTo>
                    <a:lnTo>
                      <a:pt x="397838" y="3016864"/>
                    </a:lnTo>
                    <a:lnTo>
                      <a:pt x="425939" y="3051756"/>
                    </a:lnTo>
                    <a:lnTo>
                      <a:pt x="454853" y="3085951"/>
                    </a:lnTo>
                    <a:lnTo>
                      <a:pt x="484565" y="3119437"/>
                    </a:lnTo>
                    <a:lnTo>
                      <a:pt x="515062" y="3152197"/>
                    </a:lnTo>
                    <a:lnTo>
                      <a:pt x="546327" y="3184217"/>
                    </a:lnTo>
                    <a:lnTo>
                      <a:pt x="578347" y="3215482"/>
                    </a:lnTo>
                    <a:lnTo>
                      <a:pt x="611107" y="3245979"/>
                    </a:lnTo>
                    <a:lnTo>
                      <a:pt x="644592" y="3275691"/>
                    </a:lnTo>
                    <a:lnTo>
                      <a:pt x="678788" y="3304606"/>
                    </a:lnTo>
                    <a:lnTo>
                      <a:pt x="713679" y="3332707"/>
                    </a:lnTo>
                    <a:lnTo>
                      <a:pt x="749252" y="3359980"/>
                    </a:lnTo>
                    <a:lnTo>
                      <a:pt x="785491" y="3386411"/>
                    </a:lnTo>
                    <a:lnTo>
                      <a:pt x="822383" y="3411984"/>
                    </a:lnTo>
                    <a:lnTo>
                      <a:pt x="859911" y="3436687"/>
                    </a:lnTo>
                    <a:lnTo>
                      <a:pt x="898063" y="3460502"/>
                    </a:lnTo>
                    <a:lnTo>
                      <a:pt x="936822" y="3483417"/>
                    </a:lnTo>
                    <a:lnTo>
                      <a:pt x="976175" y="3505416"/>
                    </a:lnTo>
                    <a:lnTo>
                      <a:pt x="1016106" y="3526485"/>
                    </a:lnTo>
                    <a:lnTo>
                      <a:pt x="1056602" y="3546608"/>
                    </a:lnTo>
                    <a:lnTo>
                      <a:pt x="1097646" y="3565773"/>
                    </a:lnTo>
                    <a:lnTo>
                      <a:pt x="1139226" y="3583962"/>
                    </a:lnTo>
                    <a:lnTo>
                      <a:pt x="1181326" y="3601163"/>
                    </a:lnTo>
                    <a:lnTo>
                      <a:pt x="1223931" y="3617361"/>
                    </a:lnTo>
                    <a:lnTo>
                      <a:pt x="1267027" y="3632540"/>
                    </a:lnTo>
                    <a:lnTo>
                      <a:pt x="1310599" y="3646686"/>
                    </a:lnTo>
                    <a:lnTo>
                      <a:pt x="1354633" y="3659785"/>
                    </a:lnTo>
                    <a:lnTo>
                      <a:pt x="1399113" y="3671822"/>
                    </a:lnTo>
                    <a:lnTo>
                      <a:pt x="1444026" y="3682781"/>
                    </a:lnTo>
                    <a:lnTo>
                      <a:pt x="1489356" y="3692650"/>
                    </a:lnTo>
                    <a:lnTo>
                      <a:pt x="1535090" y="3701412"/>
                    </a:lnTo>
                    <a:lnTo>
                      <a:pt x="1581211" y="3709053"/>
                    </a:lnTo>
                    <a:lnTo>
                      <a:pt x="1627706" y="3715559"/>
                    </a:lnTo>
                    <a:lnTo>
                      <a:pt x="1674560" y="3720915"/>
                    </a:lnTo>
                    <a:lnTo>
                      <a:pt x="1721758" y="3725107"/>
                    </a:lnTo>
                    <a:lnTo>
                      <a:pt x="1769286" y="3728119"/>
                    </a:lnTo>
                    <a:lnTo>
                      <a:pt x="1817129" y="3729936"/>
                    </a:lnTo>
                    <a:lnTo>
                      <a:pt x="1865273" y="3730546"/>
                    </a:lnTo>
                    <a:lnTo>
                      <a:pt x="1913416" y="3729936"/>
                    </a:lnTo>
                    <a:lnTo>
                      <a:pt x="1961260" y="3728119"/>
                    </a:lnTo>
                    <a:lnTo>
                      <a:pt x="2008788" y="3725107"/>
                    </a:lnTo>
                    <a:lnTo>
                      <a:pt x="2055987" y="3720915"/>
                    </a:lnTo>
                    <a:lnTo>
                      <a:pt x="2102841" y="3715559"/>
                    </a:lnTo>
                    <a:lnTo>
                      <a:pt x="2149337" y="3709053"/>
                    </a:lnTo>
                    <a:lnTo>
                      <a:pt x="2195458" y="3701412"/>
                    </a:lnTo>
                    <a:lnTo>
                      <a:pt x="2241192" y="3692650"/>
                    </a:lnTo>
                    <a:lnTo>
                      <a:pt x="2286522" y="3682781"/>
                    </a:lnTo>
                    <a:lnTo>
                      <a:pt x="2331435" y="3671822"/>
                    </a:lnTo>
                    <a:lnTo>
                      <a:pt x="2375916" y="3659785"/>
                    </a:lnTo>
                    <a:lnTo>
                      <a:pt x="2419950" y="3646686"/>
                    </a:lnTo>
                    <a:lnTo>
                      <a:pt x="2463522" y="3632540"/>
                    </a:lnTo>
                    <a:lnTo>
                      <a:pt x="2506618" y="3617361"/>
                    </a:lnTo>
                    <a:lnTo>
                      <a:pt x="2549224" y="3601163"/>
                    </a:lnTo>
                    <a:lnTo>
                      <a:pt x="2591323" y="3583962"/>
                    </a:lnTo>
                    <a:lnTo>
                      <a:pt x="2632903" y="3565773"/>
                    </a:lnTo>
                    <a:lnTo>
                      <a:pt x="2673948" y="3546608"/>
                    </a:lnTo>
                    <a:lnTo>
                      <a:pt x="2714444" y="3526485"/>
                    </a:lnTo>
                    <a:lnTo>
                      <a:pt x="2754375" y="3505416"/>
                    </a:lnTo>
                    <a:lnTo>
                      <a:pt x="2793728" y="3483417"/>
                    </a:lnTo>
                    <a:lnTo>
                      <a:pt x="2832487" y="3460502"/>
                    </a:lnTo>
                    <a:lnTo>
                      <a:pt x="2870638" y="3436687"/>
                    </a:lnTo>
                    <a:lnTo>
                      <a:pt x="2908167" y="3411984"/>
                    </a:lnTo>
                    <a:lnTo>
                      <a:pt x="2945058" y="3386411"/>
                    </a:lnTo>
                    <a:lnTo>
                      <a:pt x="2981298" y="3359980"/>
                    </a:lnTo>
                    <a:lnTo>
                      <a:pt x="3016870" y="3332707"/>
                    </a:lnTo>
                    <a:lnTo>
                      <a:pt x="3051762" y="3304606"/>
                    </a:lnTo>
                    <a:lnTo>
                      <a:pt x="3085957" y="3275691"/>
                    </a:lnTo>
                    <a:lnTo>
                      <a:pt x="3119442" y="3245979"/>
                    </a:lnTo>
                    <a:lnTo>
                      <a:pt x="3152202" y="3215482"/>
                    </a:lnTo>
                    <a:lnTo>
                      <a:pt x="3184222" y="3184217"/>
                    </a:lnTo>
                    <a:lnTo>
                      <a:pt x="3215487" y="3152197"/>
                    </a:lnTo>
                    <a:lnTo>
                      <a:pt x="3245983" y="3119437"/>
                    </a:lnTo>
                    <a:lnTo>
                      <a:pt x="3275696" y="3085951"/>
                    </a:lnTo>
                    <a:lnTo>
                      <a:pt x="3304610" y="3051756"/>
                    </a:lnTo>
                    <a:lnTo>
                      <a:pt x="3332711" y="3016864"/>
                    </a:lnTo>
                    <a:lnTo>
                      <a:pt x="3359984" y="2981291"/>
                    </a:lnTo>
                    <a:lnTo>
                      <a:pt x="3386414" y="2945051"/>
                    </a:lnTo>
                    <a:lnTo>
                      <a:pt x="3411988" y="2908160"/>
                    </a:lnTo>
                    <a:lnTo>
                      <a:pt x="3436690" y="2870631"/>
                    </a:lnTo>
                    <a:lnTo>
                      <a:pt x="3460505" y="2832479"/>
                    </a:lnTo>
                    <a:lnTo>
                      <a:pt x="3483420" y="2793720"/>
                    </a:lnTo>
                    <a:lnTo>
                      <a:pt x="3505418" y="2754367"/>
                    </a:lnTo>
                    <a:lnTo>
                      <a:pt x="3526487" y="2714435"/>
                    </a:lnTo>
                    <a:lnTo>
                      <a:pt x="3546610" y="2673940"/>
                    </a:lnTo>
                    <a:lnTo>
                      <a:pt x="3565774" y="2632894"/>
                    </a:lnTo>
                    <a:lnTo>
                      <a:pt x="3583964" y="2591315"/>
                    </a:lnTo>
                    <a:lnTo>
                      <a:pt x="3601165" y="2549215"/>
                    </a:lnTo>
                    <a:lnTo>
                      <a:pt x="3617362" y="2506609"/>
                    </a:lnTo>
                    <a:lnTo>
                      <a:pt x="3632541" y="2463513"/>
                    </a:lnTo>
                    <a:lnTo>
                      <a:pt x="3646687" y="2419940"/>
                    </a:lnTo>
                    <a:lnTo>
                      <a:pt x="3659786" y="2375906"/>
                    </a:lnTo>
                    <a:lnTo>
                      <a:pt x="3671822" y="2331425"/>
                    </a:lnTo>
                    <a:lnTo>
                      <a:pt x="3682782" y="2286512"/>
                    </a:lnTo>
                    <a:lnTo>
                      <a:pt x="3692650" y="2241182"/>
                    </a:lnTo>
                    <a:lnTo>
                      <a:pt x="3701412" y="2195448"/>
                    </a:lnTo>
                    <a:lnTo>
                      <a:pt x="3709054" y="2149326"/>
                    </a:lnTo>
                    <a:lnTo>
                      <a:pt x="3715560" y="2102831"/>
                    </a:lnTo>
                    <a:lnTo>
                      <a:pt x="3720915" y="2055976"/>
                    </a:lnTo>
                    <a:lnTo>
                      <a:pt x="3725107" y="2008778"/>
                    </a:lnTo>
                    <a:lnTo>
                      <a:pt x="3728119" y="1961249"/>
                    </a:lnTo>
                    <a:lnTo>
                      <a:pt x="3729936" y="1913406"/>
                    </a:lnTo>
                    <a:lnTo>
                      <a:pt x="3730546" y="1865262"/>
                    </a:lnTo>
                    <a:lnTo>
                      <a:pt x="3729936" y="1817119"/>
                    </a:lnTo>
                    <a:lnTo>
                      <a:pt x="3728119" y="1769277"/>
                    </a:lnTo>
                    <a:lnTo>
                      <a:pt x="3725107" y="1721749"/>
                    </a:lnTo>
                    <a:lnTo>
                      <a:pt x="3720915" y="1674551"/>
                    </a:lnTo>
                    <a:lnTo>
                      <a:pt x="3715560" y="1627698"/>
                    </a:lnTo>
                    <a:lnTo>
                      <a:pt x="3709054" y="1581203"/>
                    </a:lnTo>
                    <a:lnTo>
                      <a:pt x="3701412" y="1535082"/>
                    </a:lnTo>
                    <a:lnTo>
                      <a:pt x="3692650" y="1489349"/>
                    </a:lnTo>
                    <a:lnTo>
                      <a:pt x="3682782" y="1444019"/>
                    </a:lnTo>
                    <a:lnTo>
                      <a:pt x="3671822" y="1399107"/>
                    </a:lnTo>
                    <a:lnTo>
                      <a:pt x="3659786" y="1354627"/>
                    </a:lnTo>
                    <a:lnTo>
                      <a:pt x="3646687" y="1310594"/>
                    </a:lnTo>
                    <a:lnTo>
                      <a:pt x="3632541" y="1267022"/>
                    </a:lnTo>
                    <a:lnTo>
                      <a:pt x="3617362" y="1223926"/>
                    </a:lnTo>
                    <a:lnTo>
                      <a:pt x="3601165" y="1181321"/>
                    </a:lnTo>
                    <a:lnTo>
                      <a:pt x="3583964" y="1139222"/>
                    </a:lnTo>
                    <a:lnTo>
                      <a:pt x="3565774" y="1097642"/>
                    </a:lnTo>
                    <a:lnTo>
                      <a:pt x="3546610" y="1056598"/>
                    </a:lnTo>
                    <a:lnTo>
                      <a:pt x="3526487" y="1016103"/>
                    </a:lnTo>
                    <a:lnTo>
                      <a:pt x="3505418" y="976171"/>
                    </a:lnTo>
                    <a:lnTo>
                      <a:pt x="3483420" y="936819"/>
                    </a:lnTo>
                    <a:lnTo>
                      <a:pt x="3460505" y="898060"/>
                    </a:lnTo>
                    <a:lnTo>
                      <a:pt x="3436690" y="859909"/>
                    </a:lnTo>
                    <a:lnTo>
                      <a:pt x="3411988" y="822380"/>
                    </a:lnTo>
                    <a:lnTo>
                      <a:pt x="3386414" y="785489"/>
                    </a:lnTo>
                    <a:lnTo>
                      <a:pt x="3359984" y="749250"/>
                    </a:lnTo>
                    <a:lnTo>
                      <a:pt x="3332711" y="713677"/>
                    </a:lnTo>
                    <a:lnTo>
                      <a:pt x="3304610" y="678786"/>
                    </a:lnTo>
                    <a:lnTo>
                      <a:pt x="3275696" y="644590"/>
                    </a:lnTo>
                    <a:lnTo>
                      <a:pt x="3245983" y="611105"/>
                    </a:lnTo>
                    <a:lnTo>
                      <a:pt x="3215487" y="578346"/>
                    </a:lnTo>
                    <a:lnTo>
                      <a:pt x="3184222" y="546326"/>
                    </a:lnTo>
                    <a:lnTo>
                      <a:pt x="3152202" y="515060"/>
                    </a:lnTo>
                    <a:lnTo>
                      <a:pt x="3119442" y="484564"/>
                    </a:lnTo>
                    <a:lnTo>
                      <a:pt x="3085957" y="454852"/>
                    </a:lnTo>
                    <a:lnTo>
                      <a:pt x="3051762" y="425938"/>
                    </a:lnTo>
                    <a:lnTo>
                      <a:pt x="3016870" y="397837"/>
                    </a:lnTo>
                    <a:lnTo>
                      <a:pt x="2981298" y="370564"/>
                    </a:lnTo>
                    <a:lnTo>
                      <a:pt x="2945058" y="344133"/>
                    </a:lnTo>
                    <a:lnTo>
                      <a:pt x="2908167" y="318560"/>
                    </a:lnTo>
                    <a:lnTo>
                      <a:pt x="2870638" y="293858"/>
                    </a:lnTo>
                    <a:lnTo>
                      <a:pt x="2832487" y="270042"/>
                    </a:lnTo>
                    <a:lnTo>
                      <a:pt x="2793728" y="247127"/>
                    </a:lnTo>
                    <a:lnTo>
                      <a:pt x="2754375" y="225129"/>
                    </a:lnTo>
                    <a:lnTo>
                      <a:pt x="2714444" y="204060"/>
                    </a:lnTo>
                    <a:lnTo>
                      <a:pt x="2673948" y="183936"/>
                    </a:lnTo>
                    <a:lnTo>
                      <a:pt x="2632903" y="164772"/>
                    </a:lnTo>
                    <a:lnTo>
                      <a:pt x="2591323" y="146582"/>
                    </a:lnTo>
                    <a:lnTo>
                      <a:pt x="2549224" y="129382"/>
                    </a:lnTo>
                    <a:lnTo>
                      <a:pt x="2506618" y="113184"/>
                    </a:lnTo>
                    <a:lnTo>
                      <a:pt x="2463522" y="98005"/>
                    </a:lnTo>
                    <a:lnTo>
                      <a:pt x="2419950" y="83859"/>
                    </a:lnTo>
                    <a:lnTo>
                      <a:pt x="2375916" y="70760"/>
                    </a:lnTo>
                    <a:lnTo>
                      <a:pt x="2331435" y="58723"/>
                    </a:lnTo>
                    <a:lnTo>
                      <a:pt x="2286522" y="47764"/>
                    </a:lnTo>
                    <a:lnTo>
                      <a:pt x="2241192" y="37895"/>
                    </a:lnTo>
                    <a:lnTo>
                      <a:pt x="2195458" y="29133"/>
                    </a:lnTo>
                    <a:lnTo>
                      <a:pt x="2149337" y="21492"/>
                    </a:lnTo>
                    <a:lnTo>
                      <a:pt x="2102841" y="14986"/>
                    </a:lnTo>
                    <a:lnTo>
                      <a:pt x="2055987" y="9630"/>
                    </a:lnTo>
                    <a:lnTo>
                      <a:pt x="2008788" y="5438"/>
                    </a:lnTo>
                    <a:lnTo>
                      <a:pt x="1961260" y="2427"/>
                    </a:lnTo>
                    <a:lnTo>
                      <a:pt x="1913416" y="609"/>
                    </a:lnTo>
                    <a:lnTo>
                      <a:pt x="1865273" y="0"/>
                    </a:lnTo>
                    <a:close/>
                  </a:path>
                </a:pathLst>
              </a:custGeom>
              <a:solidFill>
                <a:srgbClr val="8CC696">
                  <a:alpha val="41000"/>
                </a:srgbClr>
              </a:solidFill>
            </p:spPr>
            <p:txBody>
              <a:bodyPr wrap="square" lIns="0" tIns="0" rIns="0" bIns="0" rtlCol="0"/>
              <a:lstStyle/>
              <a:p>
                <a:endParaRPr/>
              </a:p>
            </p:txBody>
          </p:sp>
          <p:sp>
            <p:nvSpPr>
              <p:cNvPr id="26" name="object 6">
                <a:extLst>
                  <a:ext uri="{FF2B5EF4-FFF2-40B4-BE49-F238E27FC236}">
                    <a16:creationId xmlns:a16="http://schemas.microsoft.com/office/drawing/2014/main" id="{818660BC-2A39-E83E-5F9A-8637E86EE304}"/>
                  </a:ext>
                </a:extLst>
              </p:cNvPr>
              <p:cNvSpPr/>
              <p:nvPr/>
            </p:nvSpPr>
            <p:spPr>
              <a:xfrm>
                <a:off x="14490173" y="2768228"/>
                <a:ext cx="3133725" cy="3133725"/>
              </a:xfrm>
              <a:custGeom>
                <a:avLst/>
                <a:gdLst/>
                <a:ahLst/>
                <a:cxnLst/>
                <a:rect l="l" t="t" r="r" b="b"/>
                <a:pathLst>
                  <a:path w="3133725" h="3133725">
                    <a:moveTo>
                      <a:pt x="1566737" y="3133475"/>
                    </a:moveTo>
                    <a:lnTo>
                      <a:pt x="1614636" y="3132757"/>
                    </a:lnTo>
                    <a:lnTo>
                      <a:pt x="1662178" y="3130615"/>
                    </a:lnTo>
                    <a:lnTo>
                      <a:pt x="1709342" y="3127072"/>
                    </a:lnTo>
                    <a:lnTo>
                      <a:pt x="1756107" y="3122147"/>
                    </a:lnTo>
                    <a:lnTo>
                      <a:pt x="1802453" y="3115860"/>
                    </a:lnTo>
                    <a:lnTo>
                      <a:pt x="1848359" y="3108233"/>
                    </a:lnTo>
                    <a:lnTo>
                      <a:pt x="1893806" y="3099285"/>
                    </a:lnTo>
                    <a:lnTo>
                      <a:pt x="1938772" y="3089037"/>
                    </a:lnTo>
                    <a:lnTo>
                      <a:pt x="1983237" y="3077510"/>
                    </a:lnTo>
                    <a:lnTo>
                      <a:pt x="2027181" y="3064724"/>
                    </a:lnTo>
                    <a:lnTo>
                      <a:pt x="2070582" y="3050699"/>
                    </a:lnTo>
                    <a:lnTo>
                      <a:pt x="2113422" y="3035457"/>
                    </a:lnTo>
                    <a:lnTo>
                      <a:pt x="2155678" y="3019017"/>
                    </a:lnTo>
                    <a:lnTo>
                      <a:pt x="2197331" y="3001399"/>
                    </a:lnTo>
                    <a:lnTo>
                      <a:pt x="2238360" y="2982626"/>
                    </a:lnTo>
                    <a:lnTo>
                      <a:pt x="2278744" y="2962716"/>
                    </a:lnTo>
                    <a:lnTo>
                      <a:pt x="2318464" y="2941691"/>
                    </a:lnTo>
                    <a:lnTo>
                      <a:pt x="2357498" y="2919571"/>
                    </a:lnTo>
                    <a:lnTo>
                      <a:pt x="2395827" y="2896376"/>
                    </a:lnTo>
                    <a:lnTo>
                      <a:pt x="2433429" y="2872127"/>
                    </a:lnTo>
                    <a:lnTo>
                      <a:pt x="2470285" y="2846845"/>
                    </a:lnTo>
                    <a:lnTo>
                      <a:pt x="2506373" y="2820549"/>
                    </a:lnTo>
                    <a:lnTo>
                      <a:pt x="2541673" y="2793261"/>
                    </a:lnTo>
                    <a:lnTo>
                      <a:pt x="2576165" y="2765000"/>
                    </a:lnTo>
                    <a:lnTo>
                      <a:pt x="2609828" y="2735788"/>
                    </a:lnTo>
                    <a:lnTo>
                      <a:pt x="2642643" y="2705645"/>
                    </a:lnTo>
                    <a:lnTo>
                      <a:pt x="2674587" y="2674591"/>
                    </a:lnTo>
                    <a:lnTo>
                      <a:pt x="2705641" y="2642647"/>
                    </a:lnTo>
                    <a:lnTo>
                      <a:pt x="2735785" y="2609833"/>
                    </a:lnTo>
                    <a:lnTo>
                      <a:pt x="2764997" y="2576169"/>
                    </a:lnTo>
                    <a:lnTo>
                      <a:pt x="2793257" y="2541677"/>
                    </a:lnTo>
                    <a:lnTo>
                      <a:pt x="2820546" y="2506377"/>
                    </a:lnTo>
                    <a:lnTo>
                      <a:pt x="2846842" y="2470289"/>
                    </a:lnTo>
                    <a:lnTo>
                      <a:pt x="2872124" y="2433434"/>
                    </a:lnTo>
                    <a:lnTo>
                      <a:pt x="2896374" y="2395832"/>
                    </a:lnTo>
                    <a:lnTo>
                      <a:pt x="2919569" y="2357503"/>
                    </a:lnTo>
                    <a:lnTo>
                      <a:pt x="2941689" y="2318469"/>
                    </a:lnTo>
                    <a:lnTo>
                      <a:pt x="2962714" y="2278749"/>
                    </a:lnTo>
                    <a:lnTo>
                      <a:pt x="2982624" y="2238364"/>
                    </a:lnTo>
                    <a:lnTo>
                      <a:pt x="3001398" y="2197335"/>
                    </a:lnTo>
                    <a:lnTo>
                      <a:pt x="3019015" y="2155682"/>
                    </a:lnTo>
                    <a:lnTo>
                      <a:pt x="3035455" y="2113426"/>
                    </a:lnTo>
                    <a:lnTo>
                      <a:pt x="3050698" y="2070586"/>
                    </a:lnTo>
                    <a:lnTo>
                      <a:pt x="3064723" y="2027185"/>
                    </a:lnTo>
                    <a:lnTo>
                      <a:pt x="3077509" y="1983241"/>
                    </a:lnTo>
                    <a:lnTo>
                      <a:pt x="3089037" y="1938775"/>
                    </a:lnTo>
                    <a:lnTo>
                      <a:pt x="3099284" y="1893809"/>
                    </a:lnTo>
                    <a:lnTo>
                      <a:pt x="3108232" y="1848362"/>
                    </a:lnTo>
                    <a:lnTo>
                      <a:pt x="3115860" y="1802455"/>
                    </a:lnTo>
                    <a:lnTo>
                      <a:pt x="3122147" y="1756109"/>
                    </a:lnTo>
                    <a:lnTo>
                      <a:pt x="3127072" y="1709343"/>
                    </a:lnTo>
                    <a:lnTo>
                      <a:pt x="3130615" y="1662179"/>
                    </a:lnTo>
                    <a:lnTo>
                      <a:pt x="3132757" y="1614637"/>
                    </a:lnTo>
                    <a:lnTo>
                      <a:pt x="3133475" y="1566737"/>
                    </a:lnTo>
                    <a:lnTo>
                      <a:pt x="3132757" y="1518838"/>
                    </a:lnTo>
                    <a:lnTo>
                      <a:pt x="3130615" y="1471296"/>
                    </a:lnTo>
                    <a:lnTo>
                      <a:pt x="3127072" y="1424132"/>
                    </a:lnTo>
                    <a:lnTo>
                      <a:pt x="3122147" y="1377367"/>
                    </a:lnTo>
                    <a:lnTo>
                      <a:pt x="3115860" y="1331021"/>
                    </a:lnTo>
                    <a:lnTo>
                      <a:pt x="3108232" y="1285115"/>
                    </a:lnTo>
                    <a:lnTo>
                      <a:pt x="3099284" y="1239668"/>
                    </a:lnTo>
                    <a:lnTo>
                      <a:pt x="3089037" y="1194702"/>
                    </a:lnTo>
                    <a:lnTo>
                      <a:pt x="3077509" y="1150237"/>
                    </a:lnTo>
                    <a:lnTo>
                      <a:pt x="3064723" y="1106294"/>
                    </a:lnTo>
                    <a:lnTo>
                      <a:pt x="3050698" y="1062892"/>
                    </a:lnTo>
                    <a:lnTo>
                      <a:pt x="3035455" y="1020053"/>
                    </a:lnTo>
                    <a:lnTo>
                      <a:pt x="3019015" y="977796"/>
                    </a:lnTo>
                    <a:lnTo>
                      <a:pt x="3001398" y="936144"/>
                    </a:lnTo>
                    <a:lnTo>
                      <a:pt x="2982624" y="895115"/>
                    </a:lnTo>
                    <a:lnTo>
                      <a:pt x="2962714" y="854730"/>
                    </a:lnTo>
                    <a:lnTo>
                      <a:pt x="2941689" y="815010"/>
                    </a:lnTo>
                    <a:lnTo>
                      <a:pt x="2919569" y="775976"/>
                    </a:lnTo>
                    <a:lnTo>
                      <a:pt x="2896374" y="737647"/>
                    </a:lnTo>
                    <a:lnTo>
                      <a:pt x="2872124" y="700045"/>
                    </a:lnTo>
                    <a:lnTo>
                      <a:pt x="2846842" y="663190"/>
                    </a:lnTo>
                    <a:lnTo>
                      <a:pt x="2820546" y="627102"/>
                    </a:lnTo>
                    <a:lnTo>
                      <a:pt x="2793257" y="591801"/>
                    </a:lnTo>
                    <a:lnTo>
                      <a:pt x="2764997" y="557309"/>
                    </a:lnTo>
                    <a:lnTo>
                      <a:pt x="2735785" y="523646"/>
                    </a:lnTo>
                    <a:lnTo>
                      <a:pt x="2705641" y="490832"/>
                    </a:lnTo>
                    <a:lnTo>
                      <a:pt x="2674587" y="458887"/>
                    </a:lnTo>
                    <a:lnTo>
                      <a:pt x="2642643" y="427833"/>
                    </a:lnTo>
                    <a:lnTo>
                      <a:pt x="2609828" y="397690"/>
                    </a:lnTo>
                    <a:lnTo>
                      <a:pt x="2576165" y="368477"/>
                    </a:lnTo>
                    <a:lnTo>
                      <a:pt x="2541673" y="340217"/>
                    </a:lnTo>
                    <a:lnTo>
                      <a:pt x="2506373" y="312928"/>
                    </a:lnTo>
                    <a:lnTo>
                      <a:pt x="2470285" y="286633"/>
                    </a:lnTo>
                    <a:lnTo>
                      <a:pt x="2433429" y="261350"/>
                    </a:lnTo>
                    <a:lnTo>
                      <a:pt x="2395827" y="237101"/>
                    </a:lnTo>
                    <a:lnTo>
                      <a:pt x="2357498" y="213906"/>
                    </a:lnTo>
                    <a:lnTo>
                      <a:pt x="2318464" y="191785"/>
                    </a:lnTo>
                    <a:lnTo>
                      <a:pt x="2278744" y="170760"/>
                    </a:lnTo>
                    <a:lnTo>
                      <a:pt x="2238360" y="150850"/>
                    </a:lnTo>
                    <a:lnTo>
                      <a:pt x="2197331" y="132076"/>
                    </a:lnTo>
                    <a:lnTo>
                      <a:pt x="2155678" y="114459"/>
                    </a:lnTo>
                    <a:lnTo>
                      <a:pt x="2113422" y="98019"/>
                    </a:lnTo>
                    <a:lnTo>
                      <a:pt x="2070582" y="82776"/>
                    </a:lnTo>
                    <a:lnTo>
                      <a:pt x="2027181" y="68751"/>
                    </a:lnTo>
                    <a:lnTo>
                      <a:pt x="1983237" y="55965"/>
                    </a:lnTo>
                    <a:lnTo>
                      <a:pt x="1938772" y="44438"/>
                    </a:lnTo>
                    <a:lnTo>
                      <a:pt x="1893806" y="34190"/>
                    </a:lnTo>
                    <a:lnTo>
                      <a:pt x="1848359" y="25242"/>
                    </a:lnTo>
                    <a:lnTo>
                      <a:pt x="1802453" y="17614"/>
                    </a:lnTo>
                    <a:lnTo>
                      <a:pt x="1756107" y="11328"/>
                    </a:lnTo>
                    <a:lnTo>
                      <a:pt x="1709342" y="6402"/>
                    </a:lnTo>
                    <a:lnTo>
                      <a:pt x="1662178" y="2859"/>
                    </a:lnTo>
                    <a:lnTo>
                      <a:pt x="1614636" y="718"/>
                    </a:lnTo>
                    <a:lnTo>
                      <a:pt x="1566737" y="0"/>
                    </a:lnTo>
                    <a:lnTo>
                      <a:pt x="1518838" y="718"/>
                    </a:lnTo>
                    <a:lnTo>
                      <a:pt x="1471296" y="2859"/>
                    </a:lnTo>
                    <a:lnTo>
                      <a:pt x="1424132" y="6402"/>
                    </a:lnTo>
                    <a:lnTo>
                      <a:pt x="1377367" y="11328"/>
                    </a:lnTo>
                    <a:lnTo>
                      <a:pt x="1331021" y="17614"/>
                    </a:lnTo>
                    <a:lnTo>
                      <a:pt x="1285115" y="25242"/>
                    </a:lnTo>
                    <a:lnTo>
                      <a:pt x="1239668" y="34190"/>
                    </a:lnTo>
                    <a:lnTo>
                      <a:pt x="1194702" y="44438"/>
                    </a:lnTo>
                    <a:lnTo>
                      <a:pt x="1150237" y="55965"/>
                    </a:lnTo>
                    <a:lnTo>
                      <a:pt x="1106294" y="68751"/>
                    </a:lnTo>
                    <a:lnTo>
                      <a:pt x="1062892" y="82776"/>
                    </a:lnTo>
                    <a:lnTo>
                      <a:pt x="1020053" y="98019"/>
                    </a:lnTo>
                    <a:lnTo>
                      <a:pt x="977796" y="114459"/>
                    </a:lnTo>
                    <a:lnTo>
                      <a:pt x="936144" y="132076"/>
                    </a:lnTo>
                    <a:lnTo>
                      <a:pt x="895115" y="150850"/>
                    </a:lnTo>
                    <a:lnTo>
                      <a:pt x="854730" y="170760"/>
                    </a:lnTo>
                    <a:lnTo>
                      <a:pt x="815010" y="191785"/>
                    </a:lnTo>
                    <a:lnTo>
                      <a:pt x="775976" y="213906"/>
                    </a:lnTo>
                    <a:lnTo>
                      <a:pt x="737647" y="237101"/>
                    </a:lnTo>
                    <a:lnTo>
                      <a:pt x="700045" y="261350"/>
                    </a:lnTo>
                    <a:lnTo>
                      <a:pt x="663190" y="286633"/>
                    </a:lnTo>
                    <a:lnTo>
                      <a:pt x="627102" y="312928"/>
                    </a:lnTo>
                    <a:lnTo>
                      <a:pt x="591801" y="340217"/>
                    </a:lnTo>
                    <a:lnTo>
                      <a:pt x="557309" y="368477"/>
                    </a:lnTo>
                    <a:lnTo>
                      <a:pt x="523646" y="397690"/>
                    </a:lnTo>
                    <a:lnTo>
                      <a:pt x="490832" y="427833"/>
                    </a:lnTo>
                    <a:lnTo>
                      <a:pt x="458887" y="458887"/>
                    </a:lnTo>
                    <a:lnTo>
                      <a:pt x="427833" y="490832"/>
                    </a:lnTo>
                    <a:lnTo>
                      <a:pt x="397690" y="523646"/>
                    </a:lnTo>
                    <a:lnTo>
                      <a:pt x="368477" y="557309"/>
                    </a:lnTo>
                    <a:lnTo>
                      <a:pt x="340217" y="591801"/>
                    </a:lnTo>
                    <a:lnTo>
                      <a:pt x="312928" y="627102"/>
                    </a:lnTo>
                    <a:lnTo>
                      <a:pt x="286633" y="663190"/>
                    </a:lnTo>
                    <a:lnTo>
                      <a:pt x="261350" y="700045"/>
                    </a:lnTo>
                    <a:lnTo>
                      <a:pt x="237101" y="737647"/>
                    </a:lnTo>
                    <a:lnTo>
                      <a:pt x="213906" y="775976"/>
                    </a:lnTo>
                    <a:lnTo>
                      <a:pt x="191785" y="815010"/>
                    </a:lnTo>
                    <a:lnTo>
                      <a:pt x="170760" y="854730"/>
                    </a:lnTo>
                    <a:lnTo>
                      <a:pt x="150850" y="895115"/>
                    </a:lnTo>
                    <a:lnTo>
                      <a:pt x="132076" y="936144"/>
                    </a:lnTo>
                    <a:lnTo>
                      <a:pt x="114459" y="977796"/>
                    </a:lnTo>
                    <a:lnTo>
                      <a:pt x="98019" y="1020053"/>
                    </a:lnTo>
                    <a:lnTo>
                      <a:pt x="82776" y="1062892"/>
                    </a:lnTo>
                    <a:lnTo>
                      <a:pt x="68751" y="1106294"/>
                    </a:lnTo>
                    <a:lnTo>
                      <a:pt x="55965" y="1150237"/>
                    </a:lnTo>
                    <a:lnTo>
                      <a:pt x="44438" y="1194702"/>
                    </a:lnTo>
                    <a:lnTo>
                      <a:pt x="34190" y="1239668"/>
                    </a:lnTo>
                    <a:lnTo>
                      <a:pt x="25242" y="1285115"/>
                    </a:lnTo>
                    <a:lnTo>
                      <a:pt x="17614" y="1331021"/>
                    </a:lnTo>
                    <a:lnTo>
                      <a:pt x="11328" y="1377367"/>
                    </a:lnTo>
                    <a:lnTo>
                      <a:pt x="6402" y="1424132"/>
                    </a:lnTo>
                    <a:lnTo>
                      <a:pt x="2859" y="1471296"/>
                    </a:lnTo>
                    <a:lnTo>
                      <a:pt x="718" y="1518838"/>
                    </a:lnTo>
                    <a:lnTo>
                      <a:pt x="0" y="1566737"/>
                    </a:lnTo>
                    <a:lnTo>
                      <a:pt x="718" y="1614637"/>
                    </a:lnTo>
                    <a:lnTo>
                      <a:pt x="2859" y="1662179"/>
                    </a:lnTo>
                    <a:lnTo>
                      <a:pt x="6402" y="1709343"/>
                    </a:lnTo>
                    <a:lnTo>
                      <a:pt x="11328" y="1756109"/>
                    </a:lnTo>
                    <a:lnTo>
                      <a:pt x="17614" y="1802455"/>
                    </a:lnTo>
                    <a:lnTo>
                      <a:pt x="25242" y="1848362"/>
                    </a:lnTo>
                    <a:lnTo>
                      <a:pt x="34190" y="1893809"/>
                    </a:lnTo>
                    <a:lnTo>
                      <a:pt x="44438" y="1938775"/>
                    </a:lnTo>
                    <a:lnTo>
                      <a:pt x="55965" y="1983241"/>
                    </a:lnTo>
                    <a:lnTo>
                      <a:pt x="68751" y="2027185"/>
                    </a:lnTo>
                    <a:lnTo>
                      <a:pt x="82776" y="2070586"/>
                    </a:lnTo>
                    <a:lnTo>
                      <a:pt x="98019" y="2113426"/>
                    </a:lnTo>
                    <a:lnTo>
                      <a:pt x="114459" y="2155682"/>
                    </a:lnTo>
                    <a:lnTo>
                      <a:pt x="132076" y="2197335"/>
                    </a:lnTo>
                    <a:lnTo>
                      <a:pt x="150850" y="2238364"/>
                    </a:lnTo>
                    <a:lnTo>
                      <a:pt x="170760" y="2278749"/>
                    </a:lnTo>
                    <a:lnTo>
                      <a:pt x="191785" y="2318469"/>
                    </a:lnTo>
                    <a:lnTo>
                      <a:pt x="213906" y="2357503"/>
                    </a:lnTo>
                    <a:lnTo>
                      <a:pt x="237101" y="2395832"/>
                    </a:lnTo>
                    <a:lnTo>
                      <a:pt x="261350" y="2433434"/>
                    </a:lnTo>
                    <a:lnTo>
                      <a:pt x="286633" y="2470289"/>
                    </a:lnTo>
                    <a:lnTo>
                      <a:pt x="312928" y="2506377"/>
                    </a:lnTo>
                    <a:lnTo>
                      <a:pt x="340217" y="2541677"/>
                    </a:lnTo>
                    <a:lnTo>
                      <a:pt x="368477" y="2576169"/>
                    </a:lnTo>
                    <a:lnTo>
                      <a:pt x="397690" y="2609833"/>
                    </a:lnTo>
                    <a:lnTo>
                      <a:pt x="427833" y="2642647"/>
                    </a:lnTo>
                    <a:lnTo>
                      <a:pt x="458887" y="2674591"/>
                    </a:lnTo>
                    <a:lnTo>
                      <a:pt x="490832" y="2705645"/>
                    </a:lnTo>
                    <a:lnTo>
                      <a:pt x="523646" y="2735788"/>
                    </a:lnTo>
                    <a:lnTo>
                      <a:pt x="557309" y="2765000"/>
                    </a:lnTo>
                    <a:lnTo>
                      <a:pt x="591801" y="2793261"/>
                    </a:lnTo>
                    <a:lnTo>
                      <a:pt x="627102" y="2820549"/>
                    </a:lnTo>
                    <a:lnTo>
                      <a:pt x="663190" y="2846845"/>
                    </a:lnTo>
                    <a:lnTo>
                      <a:pt x="700045" y="2872127"/>
                    </a:lnTo>
                    <a:lnTo>
                      <a:pt x="737647" y="2896376"/>
                    </a:lnTo>
                    <a:lnTo>
                      <a:pt x="775976" y="2919571"/>
                    </a:lnTo>
                    <a:lnTo>
                      <a:pt x="815010" y="2941691"/>
                    </a:lnTo>
                    <a:lnTo>
                      <a:pt x="854730" y="2962716"/>
                    </a:lnTo>
                    <a:lnTo>
                      <a:pt x="895115" y="2982626"/>
                    </a:lnTo>
                    <a:lnTo>
                      <a:pt x="936144" y="3001399"/>
                    </a:lnTo>
                    <a:lnTo>
                      <a:pt x="977796" y="3019017"/>
                    </a:lnTo>
                    <a:lnTo>
                      <a:pt x="1020053" y="3035457"/>
                    </a:lnTo>
                    <a:lnTo>
                      <a:pt x="1062892" y="3050699"/>
                    </a:lnTo>
                    <a:lnTo>
                      <a:pt x="1106294" y="3064724"/>
                    </a:lnTo>
                    <a:lnTo>
                      <a:pt x="1150237" y="3077510"/>
                    </a:lnTo>
                    <a:lnTo>
                      <a:pt x="1194702" y="3089037"/>
                    </a:lnTo>
                    <a:lnTo>
                      <a:pt x="1239668" y="3099285"/>
                    </a:lnTo>
                    <a:lnTo>
                      <a:pt x="1285115" y="3108233"/>
                    </a:lnTo>
                    <a:lnTo>
                      <a:pt x="1331021" y="3115860"/>
                    </a:lnTo>
                    <a:lnTo>
                      <a:pt x="1377367" y="3122147"/>
                    </a:lnTo>
                    <a:lnTo>
                      <a:pt x="1424132" y="3127072"/>
                    </a:lnTo>
                    <a:lnTo>
                      <a:pt x="1471296" y="3130615"/>
                    </a:lnTo>
                    <a:lnTo>
                      <a:pt x="1518838" y="3132757"/>
                    </a:lnTo>
                    <a:lnTo>
                      <a:pt x="1566737" y="3133475"/>
                    </a:lnTo>
                    <a:close/>
                  </a:path>
                </a:pathLst>
              </a:custGeom>
              <a:ln w="55851">
                <a:solidFill>
                  <a:srgbClr val="8CC696"/>
                </a:solidFill>
              </a:ln>
            </p:spPr>
            <p:txBody>
              <a:bodyPr wrap="square" lIns="0" tIns="0" rIns="0" bIns="0" rtlCol="0"/>
              <a:lstStyle/>
              <a:p>
                <a:endParaRPr/>
              </a:p>
            </p:txBody>
          </p:sp>
        </p:grpSp>
        <p:sp>
          <p:nvSpPr>
            <p:cNvPr id="29" name="Oval 28">
              <a:extLst>
                <a:ext uri="{FF2B5EF4-FFF2-40B4-BE49-F238E27FC236}">
                  <a16:creationId xmlns:a16="http://schemas.microsoft.com/office/drawing/2014/main" id="{AF67BC3A-00BB-21C1-96FC-7EEFA7CD2E67}"/>
                </a:ext>
              </a:extLst>
            </p:cNvPr>
            <p:cNvSpPr/>
            <p:nvPr/>
          </p:nvSpPr>
          <p:spPr>
            <a:xfrm>
              <a:off x="15767050" y="2811201"/>
              <a:ext cx="3108960" cy="310896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8CC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bject 19">
            <a:extLst>
              <a:ext uri="{FF2B5EF4-FFF2-40B4-BE49-F238E27FC236}">
                <a16:creationId xmlns:a16="http://schemas.microsoft.com/office/drawing/2014/main" id="{724B9E6E-2654-9328-9527-75958ED46D32}"/>
              </a:ext>
            </a:extLst>
          </p:cNvPr>
          <p:cNvSpPr txBox="1"/>
          <p:nvPr/>
        </p:nvSpPr>
        <p:spPr>
          <a:xfrm>
            <a:off x="13182282" y="6319036"/>
            <a:ext cx="4559935" cy="3632213"/>
          </a:xfrm>
          <a:prstGeom prst="rect">
            <a:avLst/>
          </a:prstGeom>
        </p:spPr>
        <p:txBody>
          <a:bodyPr vert="horz" wrap="square" lIns="0" tIns="15240" rIns="0" bIns="0" rtlCol="0">
            <a:spAutoFit/>
          </a:bodyPr>
          <a:lstStyle/>
          <a:p>
            <a:pPr marL="26034" algn="ctr">
              <a:lnSpc>
                <a:spcPct val="100000"/>
              </a:lnSpc>
              <a:spcBef>
                <a:spcPts val="120"/>
              </a:spcBef>
            </a:pPr>
            <a:r>
              <a:rPr lang="sr-Latn-RS" sz="2450" b="1" dirty="0">
                <a:solidFill>
                  <a:srgbClr val="324E63"/>
                </a:solidFill>
                <a:latin typeface="Exo 2"/>
                <a:cs typeface="Exo 2"/>
              </a:rPr>
              <a:t>Anđelka Zečević, PhD</a:t>
            </a:r>
            <a:endParaRPr sz="2450" dirty="0">
              <a:latin typeface="Exo 2"/>
              <a:cs typeface="Exo 2"/>
            </a:endParaRPr>
          </a:p>
          <a:p>
            <a:pPr marL="160020" marR="125730" algn="ctr">
              <a:lnSpc>
                <a:spcPts val="2970"/>
              </a:lnSpc>
              <a:spcBef>
                <a:spcPts val="105"/>
              </a:spcBef>
            </a:pPr>
            <a:r>
              <a:rPr lang="sr-Latn-RS" sz="2450" dirty="0">
                <a:solidFill>
                  <a:srgbClr val="324E63"/>
                </a:solidFill>
                <a:latin typeface="Exo 2"/>
                <a:cs typeface="Exo 2"/>
              </a:rPr>
              <a:t>Tech Lead</a:t>
            </a:r>
          </a:p>
          <a:p>
            <a:pPr marL="160020" marR="125730" algn="ctr">
              <a:lnSpc>
                <a:spcPts val="2970"/>
              </a:lnSpc>
              <a:spcBef>
                <a:spcPts val="105"/>
              </a:spcBef>
            </a:pPr>
            <a:endParaRPr sz="2450" dirty="0">
              <a:latin typeface="Exo 2"/>
              <a:cs typeface="Exo 2"/>
            </a:endParaRPr>
          </a:p>
          <a:p>
            <a:pPr marL="12700" marR="5080" indent="-1270" algn="ctr">
              <a:lnSpc>
                <a:spcPct val="109000"/>
              </a:lnSpc>
              <a:spcBef>
                <a:spcPts val="1515"/>
              </a:spcBef>
            </a:pPr>
            <a:r>
              <a:rPr lang="sr-Latn-RS" sz="1500" dirty="0">
                <a:solidFill>
                  <a:srgbClr val="324E63"/>
                </a:solidFill>
                <a:latin typeface="Exo 2"/>
                <a:cs typeface="Exo 2"/>
              </a:rPr>
              <a:t>Dr </a:t>
            </a:r>
            <a:r>
              <a:rPr lang="en-US" sz="1500" dirty="0" err="1">
                <a:solidFill>
                  <a:srgbClr val="324E63"/>
                </a:solidFill>
                <a:latin typeface="Exo 2"/>
                <a:cs typeface="Exo 2"/>
              </a:rPr>
              <a:t>Anđelka</a:t>
            </a:r>
            <a:r>
              <a:rPr lang="en-US" sz="1500" dirty="0">
                <a:solidFill>
                  <a:srgbClr val="324E63"/>
                </a:solidFill>
                <a:latin typeface="Exo 2"/>
                <a:cs typeface="Exo 2"/>
              </a:rPr>
              <a:t> </a:t>
            </a:r>
            <a:r>
              <a:rPr lang="en-US" sz="1500" dirty="0" err="1">
                <a:solidFill>
                  <a:srgbClr val="324E63"/>
                </a:solidFill>
                <a:latin typeface="Exo 2"/>
                <a:cs typeface="Exo 2"/>
              </a:rPr>
              <a:t>Zečević</a:t>
            </a:r>
            <a:r>
              <a:rPr lang="en-US" sz="1500" dirty="0">
                <a:solidFill>
                  <a:srgbClr val="324E63"/>
                </a:solidFill>
                <a:latin typeface="Exo 2"/>
                <a:cs typeface="Exo 2"/>
              </a:rPr>
              <a:t>, </a:t>
            </a:r>
            <a:r>
              <a:rPr lang="en-US" sz="1500" dirty="0" err="1">
                <a:solidFill>
                  <a:srgbClr val="324E63"/>
                </a:solidFill>
                <a:latin typeface="Exo 2"/>
                <a:cs typeface="Exo 2"/>
              </a:rPr>
              <a:t>diplomirani</a:t>
            </a:r>
            <a:r>
              <a:rPr lang="en-US" sz="1500" dirty="0">
                <a:solidFill>
                  <a:srgbClr val="324E63"/>
                </a:solidFill>
                <a:latin typeface="Exo 2"/>
                <a:cs typeface="Exo 2"/>
              </a:rPr>
              <a:t> </a:t>
            </a:r>
            <a:r>
              <a:rPr lang="en-US" sz="1500" dirty="0" err="1">
                <a:solidFill>
                  <a:srgbClr val="324E63"/>
                </a:solidFill>
                <a:latin typeface="Exo 2"/>
                <a:cs typeface="Exo 2"/>
              </a:rPr>
              <a:t>matematičar</a:t>
            </a:r>
            <a:r>
              <a:rPr lang="sr-Latn-RS" sz="1500" dirty="0">
                <a:solidFill>
                  <a:srgbClr val="324E63"/>
                </a:solidFill>
                <a:latin typeface="Exo 2"/>
                <a:cs typeface="Exo 2"/>
              </a:rPr>
              <a:t>,</a:t>
            </a:r>
            <a:r>
              <a:rPr lang="en-US" sz="1500" dirty="0">
                <a:solidFill>
                  <a:srgbClr val="324E63"/>
                </a:solidFill>
                <a:latin typeface="Exo 2"/>
                <a:cs typeface="Exo 2"/>
              </a:rPr>
              <a:t> je tech</a:t>
            </a:r>
            <a:r>
              <a:rPr lang="sr-Latn-RS" sz="1500" dirty="0">
                <a:solidFill>
                  <a:srgbClr val="324E63"/>
                </a:solidFill>
                <a:latin typeface="Exo 2"/>
                <a:cs typeface="Exo 2"/>
              </a:rPr>
              <a:t>-</a:t>
            </a:r>
            <a:r>
              <a:rPr lang="en-US" sz="1500" dirty="0">
                <a:solidFill>
                  <a:srgbClr val="324E63"/>
                </a:solidFill>
                <a:latin typeface="Exo 2"/>
                <a:cs typeface="Exo 2"/>
              </a:rPr>
              <a:t>lead u Genial-u. </a:t>
            </a:r>
            <a:r>
              <a:rPr lang="en-US" sz="1500" dirty="0" err="1">
                <a:solidFill>
                  <a:srgbClr val="324E63"/>
                </a:solidFill>
                <a:latin typeface="Exo 2"/>
                <a:cs typeface="Exo 2"/>
              </a:rPr>
              <a:t>Njena</a:t>
            </a:r>
            <a:r>
              <a:rPr lang="en-US" sz="1500" dirty="0">
                <a:solidFill>
                  <a:srgbClr val="324E63"/>
                </a:solidFill>
                <a:latin typeface="Exo 2"/>
                <a:cs typeface="Exo 2"/>
              </a:rPr>
              <a:t> </a:t>
            </a:r>
            <a:r>
              <a:rPr lang="en-US" sz="1500" dirty="0" err="1">
                <a:solidFill>
                  <a:srgbClr val="324E63"/>
                </a:solidFill>
                <a:latin typeface="Exo 2"/>
                <a:cs typeface="Exo 2"/>
              </a:rPr>
              <a:t>ekspertiza</a:t>
            </a:r>
            <a:r>
              <a:rPr lang="en-US" sz="1500" dirty="0">
                <a:solidFill>
                  <a:srgbClr val="324E63"/>
                </a:solidFill>
                <a:latin typeface="Exo 2"/>
                <a:cs typeface="Exo 2"/>
              </a:rPr>
              <a:t> </a:t>
            </a:r>
            <a:r>
              <a:rPr lang="en-US" sz="1500" dirty="0" err="1">
                <a:solidFill>
                  <a:srgbClr val="324E63"/>
                </a:solidFill>
                <a:latin typeface="Exo 2"/>
                <a:cs typeface="Exo 2"/>
              </a:rPr>
              <a:t>su</a:t>
            </a:r>
            <a:r>
              <a:rPr lang="en-US" sz="1500" dirty="0">
                <a:solidFill>
                  <a:srgbClr val="324E63"/>
                </a:solidFill>
                <a:latin typeface="Exo 2"/>
                <a:cs typeface="Exo 2"/>
              </a:rPr>
              <a:t> </a:t>
            </a:r>
            <a:r>
              <a:rPr lang="en-US" sz="1500" dirty="0" err="1">
                <a:solidFill>
                  <a:srgbClr val="324E63"/>
                </a:solidFill>
                <a:latin typeface="Exo 2"/>
                <a:cs typeface="Exo 2"/>
              </a:rPr>
              <a:t>nauka</a:t>
            </a:r>
            <a:r>
              <a:rPr lang="en-US" sz="1500" dirty="0">
                <a:solidFill>
                  <a:srgbClr val="324E63"/>
                </a:solidFill>
                <a:latin typeface="Exo 2"/>
                <a:cs typeface="Exo 2"/>
              </a:rPr>
              <a:t> o </a:t>
            </a:r>
            <a:r>
              <a:rPr lang="en-US" sz="1500" dirty="0" err="1">
                <a:solidFill>
                  <a:srgbClr val="324E63"/>
                </a:solidFill>
                <a:latin typeface="Exo 2"/>
                <a:cs typeface="Exo 2"/>
              </a:rPr>
              <a:t>podacima</a:t>
            </a:r>
            <a:r>
              <a:rPr lang="en-US" sz="1500" dirty="0">
                <a:solidFill>
                  <a:srgbClr val="324E63"/>
                </a:solidFill>
                <a:latin typeface="Exo 2"/>
                <a:cs typeface="Exo 2"/>
              </a:rPr>
              <a:t> </a:t>
            </a:r>
            <a:r>
              <a:rPr lang="en-US" sz="1500" dirty="0" err="1">
                <a:solidFill>
                  <a:srgbClr val="324E63"/>
                </a:solidFill>
                <a:latin typeface="Exo 2"/>
                <a:cs typeface="Exo 2"/>
              </a:rPr>
              <a:t>i</a:t>
            </a:r>
            <a:r>
              <a:rPr lang="en-US" sz="1500" dirty="0">
                <a:solidFill>
                  <a:srgbClr val="324E63"/>
                </a:solidFill>
                <a:latin typeface="Exo 2"/>
                <a:cs typeface="Exo 2"/>
              </a:rPr>
              <a:t> </a:t>
            </a:r>
            <a:r>
              <a:rPr lang="en-US" sz="1500" dirty="0" err="1">
                <a:solidFill>
                  <a:srgbClr val="324E63"/>
                </a:solidFill>
                <a:latin typeface="Exo 2"/>
                <a:cs typeface="Exo 2"/>
              </a:rPr>
              <a:t>mašinsko</a:t>
            </a:r>
            <a:r>
              <a:rPr lang="en-US" sz="1500" dirty="0">
                <a:solidFill>
                  <a:srgbClr val="324E63"/>
                </a:solidFill>
                <a:latin typeface="Exo 2"/>
                <a:cs typeface="Exo 2"/>
              </a:rPr>
              <a:t> </a:t>
            </a:r>
            <a:r>
              <a:rPr lang="en-US" sz="1500" dirty="0" err="1">
                <a:solidFill>
                  <a:srgbClr val="324E63"/>
                </a:solidFill>
                <a:latin typeface="Exo 2"/>
                <a:cs typeface="Exo 2"/>
              </a:rPr>
              <a:t>učenje</a:t>
            </a:r>
            <a:r>
              <a:rPr lang="en-US" sz="1500" dirty="0">
                <a:solidFill>
                  <a:srgbClr val="324E63"/>
                </a:solidFill>
                <a:latin typeface="Exo 2"/>
                <a:cs typeface="Exo 2"/>
              </a:rPr>
              <a:t>. </a:t>
            </a:r>
            <a:r>
              <a:rPr lang="en-US" sz="1500" dirty="0" err="1">
                <a:solidFill>
                  <a:srgbClr val="324E63"/>
                </a:solidFill>
                <a:latin typeface="Exo 2"/>
                <a:cs typeface="Exo 2"/>
              </a:rPr>
              <a:t>Istra</a:t>
            </a:r>
            <a:r>
              <a:rPr lang="sr-Latn-RS" sz="1500" dirty="0">
                <a:solidFill>
                  <a:srgbClr val="324E63"/>
                </a:solidFill>
                <a:latin typeface="Exo 2"/>
                <a:cs typeface="Exo 2"/>
              </a:rPr>
              <a:t>živanje u okviru doktorskih studija je </a:t>
            </a:r>
            <a:r>
              <a:rPr lang="en-US" sz="1500" dirty="0" err="1">
                <a:solidFill>
                  <a:srgbClr val="324E63"/>
                </a:solidFill>
                <a:latin typeface="Exo 2"/>
                <a:cs typeface="Exo 2"/>
              </a:rPr>
              <a:t>realizovala</a:t>
            </a:r>
            <a:r>
              <a:rPr lang="en-US" sz="1500" dirty="0">
                <a:solidFill>
                  <a:srgbClr val="324E63"/>
                </a:solidFill>
                <a:latin typeface="Exo 2"/>
                <a:cs typeface="Exo 2"/>
              </a:rPr>
              <a:t>  </a:t>
            </a:r>
            <a:r>
              <a:rPr lang="en-US" sz="1500" dirty="0" err="1">
                <a:solidFill>
                  <a:srgbClr val="324E63"/>
                </a:solidFill>
                <a:latin typeface="Exo 2"/>
                <a:cs typeface="Exo 2"/>
              </a:rPr>
              <a:t>na</a:t>
            </a:r>
            <a:r>
              <a:rPr lang="en-US" sz="1500" dirty="0">
                <a:solidFill>
                  <a:srgbClr val="324E63"/>
                </a:solidFill>
                <a:latin typeface="Exo 2"/>
                <a:cs typeface="Exo 2"/>
              </a:rPr>
              <a:t> </a:t>
            </a:r>
            <a:r>
              <a:rPr lang="en-US" sz="1500" dirty="0" err="1">
                <a:solidFill>
                  <a:srgbClr val="324E63"/>
                </a:solidFill>
                <a:latin typeface="Exo 2"/>
                <a:cs typeface="Exo 2"/>
              </a:rPr>
              <a:t>projektu</a:t>
            </a:r>
            <a:r>
              <a:rPr lang="en-US" sz="1500" dirty="0">
                <a:solidFill>
                  <a:srgbClr val="324E63"/>
                </a:solidFill>
                <a:latin typeface="Exo 2"/>
                <a:cs typeface="Exo 2"/>
              </a:rPr>
              <a:t> </a:t>
            </a:r>
            <a:r>
              <a:rPr lang="en-US" sz="1500" dirty="0" err="1">
                <a:solidFill>
                  <a:srgbClr val="324E63"/>
                </a:solidFill>
                <a:latin typeface="Exo 2"/>
                <a:cs typeface="Exo 2"/>
              </a:rPr>
              <a:t>Majkrosoftovog</a:t>
            </a:r>
            <a:r>
              <a:rPr lang="en-US" sz="1500" dirty="0">
                <a:solidFill>
                  <a:srgbClr val="324E63"/>
                </a:solidFill>
                <a:latin typeface="Exo 2"/>
                <a:cs typeface="Exo 2"/>
              </a:rPr>
              <a:t> </a:t>
            </a:r>
            <a:r>
              <a:rPr lang="en-US" sz="1500" dirty="0" err="1">
                <a:solidFill>
                  <a:srgbClr val="324E63"/>
                </a:solidFill>
                <a:latin typeface="Exo 2"/>
                <a:cs typeface="Exo 2"/>
              </a:rPr>
              <a:t>razvojnog</a:t>
            </a:r>
            <a:r>
              <a:rPr lang="en-US" sz="1500" dirty="0">
                <a:solidFill>
                  <a:srgbClr val="324E63"/>
                </a:solidFill>
                <a:latin typeface="Exo 2"/>
                <a:cs typeface="Exo 2"/>
              </a:rPr>
              <a:t> centra </a:t>
            </a:r>
            <a:r>
              <a:rPr lang="en-US" sz="1500" dirty="0" err="1">
                <a:solidFill>
                  <a:srgbClr val="324E63"/>
                </a:solidFill>
                <a:latin typeface="Exo 2"/>
                <a:cs typeface="Exo 2"/>
              </a:rPr>
              <a:t>i</a:t>
            </a:r>
            <a:r>
              <a:rPr lang="en-US" sz="1500" dirty="0">
                <a:solidFill>
                  <a:srgbClr val="324E63"/>
                </a:solidFill>
                <a:latin typeface="Exo 2"/>
                <a:cs typeface="Exo 2"/>
              </a:rPr>
              <a:t> </a:t>
            </a:r>
            <a:r>
              <a:rPr lang="en-US" sz="1500" dirty="0" err="1">
                <a:solidFill>
                  <a:srgbClr val="324E63"/>
                </a:solidFill>
                <a:latin typeface="Exo 2"/>
                <a:cs typeface="Exo 2"/>
              </a:rPr>
              <a:t>Matematičkog</a:t>
            </a:r>
            <a:r>
              <a:rPr lang="en-US" sz="1500" dirty="0">
                <a:solidFill>
                  <a:srgbClr val="324E63"/>
                </a:solidFill>
                <a:latin typeface="Exo 2"/>
                <a:cs typeface="Exo 2"/>
              </a:rPr>
              <a:t> </a:t>
            </a:r>
            <a:r>
              <a:rPr lang="en-US" sz="1500" dirty="0" err="1">
                <a:solidFill>
                  <a:srgbClr val="324E63"/>
                </a:solidFill>
                <a:latin typeface="Exo 2"/>
                <a:cs typeface="Exo 2"/>
              </a:rPr>
              <a:t>fakulteta</a:t>
            </a:r>
            <a:r>
              <a:rPr lang="en-US" sz="1500" dirty="0">
                <a:solidFill>
                  <a:srgbClr val="324E63"/>
                </a:solidFill>
                <a:latin typeface="Exo 2"/>
                <a:cs typeface="Exo 2"/>
              </a:rPr>
              <a:t> </a:t>
            </a:r>
            <a:r>
              <a:rPr lang="en-US" sz="1500" dirty="0" err="1">
                <a:solidFill>
                  <a:srgbClr val="324E63"/>
                </a:solidFill>
                <a:latin typeface="Exo 2"/>
                <a:cs typeface="Exo 2"/>
              </a:rPr>
              <a:t>Univerziteta</a:t>
            </a:r>
            <a:r>
              <a:rPr lang="en-US" sz="1500" dirty="0">
                <a:solidFill>
                  <a:srgbClr val="324E63"/>
                </a:solidFill>
                <a:latin typeface="Exo 2"/>
                <a:cs typeface="Exo 2"/>
              </a:rPr>
              <a:t> u </a:t>
            </a:r>
            <a:r>
              <a:rPr lang="en-US" sz="1500" dirty="0" err="1">
                <a:solidFill>
                  <a:srgbClr val="324E63"/>
                </a:solidFill>
                <a:latin typeface="Exo 2"/>
                <a:cs typeface="Exo 2"/>
              </a:rPr>
              <a:t>Beogradu</a:t>
            </a:r>
            <a:r>
              <a:rPr lang="en-US" sz="1500" dirty="0">
                <a:solidFill>
                  <a:srgbClr val="324E63"/>
                </a:solidFill>
                <a:latin typeface="Exo 2"/>
                <a:cs typeface="Exo 2"/>
              </a:rPr>
              <a:t>, </a:t>
            </a:r>
            <a:r>
              <a:rPr lang="en-US" sz="1500" dirty="0" err="1">
                <a:solidFill>
                  <a:srgbClr val="324E63"/>
                </a:solidFill>
                <a:latin typeface="Exo 2"/>
                <a:cs typeface="Exo 2"/>
              </a:rPr>
              <a:t>gde</a:t>
            </a:r>
            <a:r>
              <a:rPr lang="en-US" sz="1500" dirty="0">
                <a:solidFill>
                  <a:srgbClr val="324E63"/>
                </a:solidFill>
                <a:latin typeface="Exo 2"/>
                <a:cs typeface="Exo 2"/>
              </a:rPr>
              <a:t> je </a:t>
            </a:r>
            <a:r>
              <a:rPr lang="en-US" sz="1500" dirty="0" err="1">
                <a:solidFill>
                  <a:srgbClr val="324E63"/>
                </a:solidFill>
                <a:latin typeface="Exo 2"/>
                <a:cs typeface="Exo 2"/>
              </a:rPr>
              <a:t>radila</a:t>
            </a:r>
            <a:r>
              <a:rPr lang="en-US" sz="1500" dirty="0">
                <a:solidFill>
                  <a:srgbClr val="324E63"/>
                </a:solidFill>
                <a:latin typeface="Exo 2"/>
                <a:cs typeface="Exo 2"/>
              </a:rPr>
              <a:t> </a:t>
            </a:r>
            <a:r>
              <a:rPr lang="en-US" sz="1500" dirty="0" err="1">
                <a:solidFill>
                  <a:srgbClr val="324E63"/>
                </a:solidFill>
                <a:latin typeface="Exo 2"/>
                <a:cs typeface="Exo 2"/>
              </a:rPr>
              <a:t>kao</a:t>
            </a:r>
            <a:r>
              <a:rPr lang="en-US" sz="1500" dirty="0">
                <a:solidFill>
                  <a:srgbClr val="324E63"/>
                </a:solidFill>
                <a:latin typeface="Exo 2"/>
                <a:cs typeface="Exo 2"/>
              </a:rPr>
              <a:t> </a:t>
            </a:r>
            <a:r>
              <a:rPr lang="en-US" sz="1500" dirty="0" err="1">
                <a:solidFill>
                  <a:srgbClr val="324E63"/>
                </a:solidFill>
                <a:latin typeface="Exo 2"/>
                <a:cs typeface="Exo 2"/>
              </a:rPr>
              <a:t>asistentkinja</a:t>
            </a:r>
            <a:r>
              <a:rPr lang="en-US" sz="1500" dirty="0">
                <a:solidFill>
                  <a:srgbClr val="324E63"/>
                </a:solidFill>
                <a:latin typeface="Exo 2"/>
                <a:cs typeface="Exo 2"/>
              </a:rPr>
              <a:t> </a:t>
            </a:r>
            <a:r>
              <a:rPr lang="en-US" sz="1500" dirty="0" err="1">
                <a:solidFill>
                  <a:srgbClr val="324E63"/>
                </a:solidFill>
                <a:latin typeface="Exo 2"/>
                <a:cs typeface="Exo 2"/>
              </a:rPr>
              <a:t>na</a:t>
            </a:r>
            <a:r>
              <a:rPr lang="en-US" sz="1500" dirty="0">
                <a:solidFill>
                  <a:srgbClr val="324E63"/>
                </a:solidFill>
                <a:latin typeface="Exo 2"/>
                <a:cs typeface="Exo 2"/>
              </a:rPr>
              <a:t> </a:t>
            </a:r>
            <a:r>
              <a:rPr lang="en-US" sz="1500" dirty="0" err="1">
                <a:solidFill>
                  <a:srgbClr val="324E63"/>
                </a:solidFill>
                <a:latin typeface="Exo 2"/>
                <a:cs typeface="Exo 2"/>
              </a:rPr>
              <a:t>Katedri</a:t>
            </a:r>
            <a:r>
              <a:rPr lang="en-US" sz="1500" dirty="0">
                <a:solidFill>
                  <a:srgbClr val="324E63"/>
                </a:solidFill>
                <a:latin typeface="Exo 2"/>
                <a:cs typeface="Exo 2"/>
              </a:rPr>
              <a:t> za </a:t>
            </a:r>
            <a:r>
              <a:rPr lang="en-US" sz="1500" dirty="0" err="1">
                <a:solidFill>
                  <a:srgbClr val="324E63"/>
                </a:solidFill>
                <a:latin typeface="Exo 2"/>
                <a:cs typeface="Exo 2"/>
              </a:rPr>
              <a:t>računarstvo</a:t>
            </a:r>
            <a:r>
              <a:rPr lang="en-US" sz="1500" dirty="0">
                <a:solidFill>
                  <a:srgbClr val="324E63"/>
                </a:solidFill>
                <a:latin typeface="Exo 2"/>
                <a:cs typeface="Exo 2"/>
              </a:rPr>
              <a:t> </a:t>
            </a:r>
            <a:r>
              <a:rPr lang="en-US" sz="1500" dirty="0" err="1">
                <a:solidFill>
                  <a:srgbClr val="324E63"/>
                </a:solidFill>
                <a:latin typeface="Exo 2"/>
                <a:cs typeface="Exo 2"/>
              </a:rPr>
              <a:t>i</a:t>
            </a:r>
            <a:r>
              <a:rPr lang="en-US" sz="1500" dirty="0">
                <a:solidFill>
                  <a:srgbClr val="324E63"/>
                </a:solidFill>
                <a:latin typeface="Exo 2"/>
                <a:cs typeface="Exo 2"/>
              </a:rPr>
              <a:t> </a:t>
            </a:r>
            <a:r>
              <a:rPr lang="en-US" sz="1500" dirty="0" err="1">
                <a:solidFill>
                  <a:srgbClr val="324E63"/>
                </a:solidFill>
                <a:latin typeface="Exo 2"/>
                <a:cs typeface="Exo 2"/>
              </a:rPr>
              <a:t>informatiku</a:t>
            </a:r>
            <a:r>
              <a:rPr lang="en-US" sz="1500" dirty="0">
                <a:solidFill>
                  <a:srgbClr val="324E63"/>
                </a:solidFill>
                <a:latin typeface="Exo 2"/>
                <a:cs typeface="Exo 2"/>
              </a:rPr>
              <a:t>. </a:t>
            </a:r>
            <a:r>
              <a:rPr lang="en-US" sz="1500" dirty="0" err="1">
                <a:solidFill>
                  <a:srgbClr val="324E63"/>
                </a:solidFill>
                <a:latin typeface="Exo 2"/>
                <a:cs typeface="Exo 2"/>
              </a:rPr>
              <a:t>Anđelka</a:t>
            </a:r>
            <a:r>
              <a:rPr lang="en-US" sz="1500" dirty="0">
                <a:solidFill>
                  <a:srgbClr val="324E63"/>
                </a:solidFill>
                <a:latin typeface="Exo 2"/>
                <a:cs typeface="Exo 2"/>
              </a:rPr>
              <a:t> je </a:t>
            </a:r>
            <a:r>
              <a:rPr lang="en-US" sz="1500" dirty="0" err="1">
                <a:solidFill>
                  <a:srgbClr val="324E63"/>
                </a:solidFill>
                <a:latin typeface="Exo 2"/>
                <a:cs typeface="Exo 2"/>
              </a:rPr>
              <a:t>iskusna</a:t>
            </a:r>
            <a:r>
              <a:rPr lang="en-US" sz="1500" dirty="0">
                <a:solidFill>
                  <a:srgbClr val="324E63"/>
                </a:solidFill>
                <a:latin typeface="Exo 2"/>
                <a:cs typeface="Exo 2"/>
              </a:rPr>
              <a:t> u </a:t>
            </a:r>
            <a:r>
              <a:rPr lang="en-US" sz="1500" dirty="0" err="1">
                <a:solidFill>
                  <a:srgbClr val="324E63"/>
                </a:solidFill>
                <a:latin typeface="Exo 2"/>
                <a:cs typeface="Exo 2"/>
              </a:rPr>
              <a:t>korišćenju</a:t>
            </a:r>
            <a:r>
              <a:rPr lang="en-US" sz="1500" dirty="0">
                <a:solidFill>
                  <a:srgbClr val="324E63"/>
                </a:solidFill>
                <a:latin typeface="Exo 2"/>
                <a:cs typeface="Exo 2"/>
              </a:rPr>
              <a:t> Rapids </a:t>
            </a:r>
            <a:r>
              <a:rPr lang="en-US" sz="1500" dirty="0" err="1">
                <a:solidFill>
                  <a:srgbClr val="324E63"/>
                </a:solidFill>
                <a:latin typeface="Exo 2"/>
                <a:cs typeface="Exo 2"/>
              </a:rPr>
              <a:t>biblioteka</a:t>
            </a:r>
            <a:r>
              <a:rPr lang="en-US" sz="1500" dirty="0">
                <a:solidFill>
                  <a:srgbClr val="324E63"/>
                </a:solidFill>
                <a:latin typeface="Exo 2"/>
                <a:cs typeface="Exo 2"/>
              </a:rPr>
              <a:t> </a:t>
            </a:r>
            <a:r>
              <a:rPr lang="en-US" sz="1500" dirty="0" err="1">
                <a:solidFill>
                  <a:srgbClr val="324E63"/>
                </a:solidFill>
                <a:latin typeface="Exo 2"/>
                <a:cs typeface="Exo 2"/>
              </a:rPr>
              <a:t>i</a:t>
            </a:r>
            <a:r>
              <a:rPr lang="en-US" sz="1500" dirty="0">
                <a:solidFill>
                  <a:srgbClr val="324E63"/>
                </a:solidFill>
                <a:latin typeface="Exo 2"/>
                <a:cs typeface="Exo 2"/>
              </a:rPr>
              <a:t> GPU </a:t>
            </a:r>
            <a:r>
              <a:rPr lang="en-US" sz="1500" dirty="0" err="1">
                <a:solidFill>
                  <a:srgbClr val="324E63"/>
                </a:solidFill>
                <a:latin typeface="Exo 2"/>
                <a:cs typeface="Exo 2"/>
              </a:rPr>
              <a:t>programiranju</a:t>
            </a:r>
            <a:r>
              <a:rPr lang="en-US" sz="1500" dirty="0">
                <a:solidFill>
                  <a:srgbClr val="324E63"/>
                </a:solidFill>
                <a:latin typeface="Exo 2"/>
                <a:cs typeface="Exo 2"/>
              </a:rPr>
              <a:t> </a:t>
            </a:r>
            <a:r>
              <a:rPr lang="en-US" sz="1500" dirty="0" err="1">
                <a:solidFill>
                  <a:srgbClr val="324E63"/>
                </a:solidFill>
                <a:latin typeface="Exo 2"/>
                <a:cs typeface="Exo 2"/>
              </a:rPr>
              <a:t>i</a:t>
            </a:r>
            <a:r>
              <a:rPr lang="en-US" sz="1500" dirty="0">
                <a:solidFill>
                  <a:srgbClr val="324E63"/>
                </a:solidFill>
                <a:latin typeface="Exo 2"/>
                <a:cs typeface="Exo 2"/>
              </a:rPr>
              <a:t> </a:t>
            </a:r>
            <a:r>
              <a:rPr lang="en-US" sz="1500" dirty="0" err="1">
                <a:solidFill>
                  <a:srgbClr val="324E63"/>
                </a:solidFill>
                <a:latin typeface="Exo 2"/>
                <a:cs typeface="Exo 2"/>
              </a:rPr>
              <a:t>rukovodi</a:t>
            </a:r>
            <a:r>
              <a:rPr lang="en-US" sz="1500" dirty="0">
                <a:solidFill>
                  <a:srgbClr val="324E63"/>
                </a:solidFill>
                <a:latin typeface="Exo 2"/>
                <a:cs typeface="Exo 2"/>
              </a:rPr>
              <a:t> </a:t>
            </a:r>
            <a:r>
              <a:rPr lang="en-US" sz="1500" dirty="0" err="1">
                <a:solidFill>
                  <a:srgbClr val="324E63"/>
                </a:solidFill>
                <a:latin typeface="Exo 2"/>
                <a:cs typeface="Exo 2"/>
              </a:rPr>
              <a:t>razvojem</a:t>
            </a:r>
            <a:r>
              <a:rPr lang="en-US" sz="1500" dirty="0">
                <a:solidFill>
                  <a:srgbClr val="324E63"/>
                </a:solidFill>
                <a:latin typeface="Exo 2"/>
                <a:cs typeface="Exo 2"/>
              </a:rPr>
              <a:t> </a:t>
            </a:r>
            <a:r>
              <a:rPr lang="en-US" sz="1500" dirty="0" err="1">
                <a:solidFill>
                  <a:srgbClr val="324E63"/>
                </a:solidFill>
                <a:latin typeface="Exo 2"/>
                <a:cs typeface="Exo 2"/>
              </a:rPr>
              <a:t>platforme</a:t>
            </a:r>
            <a:r>
              <a:rPr lang="en-US" sz="1500" dirty="0">
                <a:solidFill>
                  <a:srgbClr val="324E63"/>
                </a:solidFill>
                <a:latin typeface="Exo 2"/>
                <a:cs typeface="Exo 2"/>
              </a:rPr>
              <a:t>.</a:t>
            </a:r>
            <a:endParaRPr lang="sr-Latn-RS" sz="1500" dirty="0">
              <a:solidFill>
                <a:srgbClr val="324E63"/>
              </a:solidFill>
              <a:latin typeface="Exo 2"/>
              <a:cs typeface="Exo 2"/>
            </a:endParaRPr>
          </a:p>
        </p:txBody>
      </p:sp>
    </p:spTree>
    <p:extLst>
      <p:ext uri="{BB962C8B-B14F-4D97-AF65-F5344CB8AC3E}">
        <p14:creationId xmlns:p14="http://schemas.microsoft.com/office/powerpoint/2010/main" val="790866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078686" cy="1948180"/>
          </a:xfrm>
          <a:custGeom>
            <a:avLst/>
            <a:gdLst/>
            <a:ahLst/>
            <a:cxnLst/>
            <a:rect l="l" t="t" r="r" b="b"/>
            <a:pathLst>
              <a:path w="7591425" h="1948180">
                <a:moveTo>
                  <a:pt x="7591391" y="0"/>
                </a:moveTo>
                <a:lnTo>
                  <a:pt x="0" y="0"/>
                </a:lnTo>
                <a:lnTo>
                  <a:pt x="0" y="1947584"/>
                </a:lnTo>
                <a:lnTo>
                  <a:pt x="7277265" y="1947584"/>
                </a:lnTo>
                <a:lnTo>
                  <a:pt x="7323685" y="1944178"/>
                </a:lnTo>
                <a:lnTo>
                  <a:pt x="7367990" y="1934285"/>
                </a:lnTo>
                <a:lnTo>
                  <a:pt x="7409695" y="1918389"/>
                </a:lnTo>
                <a:lnTo>
                  <a:pt x="7448312" y="1896978"/>
                </a:lnTo>
                <a:lnTo>
                  <a:pt x="7483357" y="1870536"/>
                </a:lnTo>
                <a:lnTo>
                  <a:pt x="7514343" y="1839550"/>
                </a:lnTo>
                <a:lnTo>
                  <a:pt x="7540785" y="1804505"/>
                </a:lnTo>
                <a:lnTo>
                  <a:pt x="7562196" y="1765888"/>
                </a:lnTo>
                <a:lnTo>
                  <a:pt x="7578092" y="1724183"/>
                </a:lnTo>
                <a:lnTo>
                  <a:pt x="7587986" y="1679878"/>
                </a:lnTo>
                <a:lnTo>
                  <a:pt x="7591391" y="1633458"/>
                </a:lnTo>
                <a:lnTo>
                  <a:pt x="7591391" y="0"/>
                </a:lnTo>
                <a:close/>
              </a:path>
            </a:pathLst>
          </a:custGeom>
          <a:solidFill>
            <a:srgbClr val="8CC696"/>
          </a:solidFill>
        </p:spPr>
        <p:txBody>
          <a:bodyPr wrap="square" lIns="0" tIns="0" rIns="0" bIns="0" rtlCol="0"/>
          <a:lstStyle/>
          <a:p>
            <a:endParaRPr/>
          </a:p>
        </p:txBody>
      </p:sp>
      <p:sp>
        <p:nvSpPr>
          <p:cNvPr id="3" name="object 3"/>
          <p:cNvSpPr txBox="1">
            <a:spLocks noGrp="1"/>
          </p:cNvSpPr>
          <p:nvPr>
            <p:ph type="title"/>
          </p:nvPr>
        </p:nvSpPr>
        <p:spPr>
          <a:xfrm>
            <a:off x="450850" y="617464"/>
            <a:ext cx="16165138" cy="779780"/>
          </a:xfrm>
          <a:prstGeom prst="rect">
            <a:avLst/>
          </a:prstGeom>
        </p:spPr>
        <p:txBody>
          <a:bodyPr vert="horz" wrap="square" lIns="0" tIns="12065" rIns="0" bIns="0" rtlCol="0">
            <a:spAutoFit/>
          </a:bodyPr>
          <a:lstStyle/>
          <a:p>
            <a:pPr marL="22860">
              <a:lnSpc>
                <a:spcPct val="100000"/>
              </a:lnSpc>
              <a:spcBef>
                <a:spcPts val="95"/>
              </a:spcBef>
            </a:pPr>
            <a:r>
              <a:rPr lang="sr-Latn-RS" spc="-10" dirty="0"/>
              <a:t>TRŽIŠTE</a:t>
            </a:r>
            <a:endParaRPr spc="-10" dirty="0"/>
          </a:p>
        </p:txBody>
      </p:sp>
      <p:sp>
        <p:nvSpPr>
          <p:cNvPr id="4" name="object 4"/>
          <p:cNvSpPr txBox="1"/>
          <p:nvPr/>
        </p:nvSpPr>
        <p:spPr>
          <a:xfrm>
            <a:off x="450850" y="2017981"/>
            <a:ext cx="12514036" cy="2189702"/>
          </a:xfrm>
          <a:prstGeom prst="rect">
            <a:avLst/>
          </a:prstGeom>
        </p:spPr>
        <p:txBody>
          <a:bodyPr vert="horz" wrap="square" lIns="0" tIns="67945" rIns="0" bIns="0" rtlCol="0">
            <a:spAutoFit/>
          </a:bodyPr>
          <a:lstStyle/>
          <a:p>
            <a:pPr marL="12700">
              <a:lnSpc>
                <a:spcPct val="100000"/>
              </a:lnSpc>
              <a:spcBef>
                <a:spcPts val="535"/>
              </a:spcBef>
            </a:pPr>
            <a:endParaRPr lang="sr-Latn-RS" sz="1950" dirty="0">
              <a:solidFill>
                <a:srgbClr val="3E6256"/>
              </a:solidFill>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endParaRPr lang="sr-Latn-RS" sz="1950" dirty="0">
              <a:solidFill>
                <a:srgbClr val="3E6256"/>
              </a:solidFill>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endParaRPr lang="sr-Latn-RS" sz="1950" dirty="0">
              <a:solidFill>
                <a:srgbClr val="3E6256"/>
              </a:solidFill>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endParaRPr lang="sr-Latn-RS" sz="1950" dirty="0">
              <a:solidFill>
                <a:srgbClr val="3E6256"/>
              </a:solidFill>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endParaRPr lang="sr-Latn-RS" sz="1950" dirty="0">
              <a:solidFill>
                <a:srgbClr val="3E6256"/>
              </a:solidFill>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endParaRPr lang="en-US" sz="1950" dirty="0">
              <a:solidFill>
                <a:srgbClr val="3E6256"/>
              </a:solidFill>
              <a:latin typeface="Exo 2"/>
              <a:cs typeface="Exo 2"/>
            </a:endParaRPr>
          </a:p>
        </p:txBody>
      </p:sp>
      <p:sp>
        <p:nvSpPr>
          <p:cNvPr id="6" name="object 6"/>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7" name="object 7"/>
          <p:cNvSpPr txBox="1">
            <a:spLocks noGrp="1"/>
          </p:cNvSpPr>
          <p:nvPr>
            <p:ph type="sldNum" sz="quarter" idx="7"/>
          </p:nvPr>
        </p:nvSpPr>
        <p:spPr>
          <a:prstGeom prst="rect">
            <a:avLst/>
          </a:prstGeom>
        </p:spPr>
        <p:txBody>
          <a:bodyPr vert="horz" wrap="square" lIns="0" tIns="17145" rIns="0" bIns="0" rtlCol="0">
            <a:spAutoFit/>
          </a:bodyPr>
          <a:lstStyle/>
          <a:p>
            <a:pPr marL="116839">
              <a:lnSpc>
                <a:spcPct val="100000"/>
              </a:lnSpc>
              <a:spcBef>
                <a:spcPts val="135"/>
              </a:spcBef>
            </a:pPr>
            <a:fld id="{81D60167-4931-47E6-BA6A-407CBD079E47}" type="slidenum">
              <a:rPr spc="-50" dirty="0"/>
              <a:t>8</a:t>
            </a:fld>
            <a:endParaRPr spc="-50"/>
          </a:p>
        </p:txBody>
      </p:sp>
      <p:pic>
        <p:nvPicPr>
          <p:cNvPr id="8" name="Picture 7">
            <a:extLst>
              <a:ext uri="{FF2B5EF4-FFF2-40B4-BE49-F238E27FC236}">
                <a16:creationId xmlns:a16="http://schemas.microsoft.com/office/drawing/2014/main" id="{B7851031-FFBB-1EC3-1D20-45E456282DED}"/>
              </a:ext>
            </a:extLst>
          </p:cNvPr>
          <p:cNvPicPr>
            <a:picLocks noChangeAspect="1"/>
          </p:cNvPicPr>
          <p:nvPr/>
        </p:nvPicPr>
        <p:blipFill>
          <a:blip r:embed="rId2"/>
          <a:stretch>
            <a:fillRect/>
          </a:stretch>
        </p:blipFill>
        <p:spPr>
          <a:xfrm>
            <a:off x="1315428" y="6146559"/>
            <a:ext cx="6729043" cy="3490262"/>
          </a:xfrm>
          <a:prstGeom prst="rect">
            <a:avLst/>
          </a:prstGeom>
        </p:spPr>
      </p:pic>
      <p:pic>
        <p:nvPicPr>
          <p:cNvPr id="10" name="Picture 9">
            <a:extLst>
              <a:ext uri="{FF2B5EF4-FFF2-40B4-BE49-F238E27FC236}">
                <a16:creationId xmlns:a16="http://schemas.microsoft.com/office/drawing/2014/main" id="{1E138F50-B20A-6D75-EDA4-FE7F56098773}"/>
              </a:ext>
            </a:extLst>
          </p:cNvPr>
          <p:cNvPicPr>
            <a:picLocks noChangeAspect="1"/>
          </p:cNvPicPr>
          <p:nvPr/>
        </p:nvPicPr>
        <p:blipFill>
          <a:blip r:embed="rId3"/>
          <a:stretch>
            <a:fillRect/>
          </a:stretch>
        </p:blipFill>
        <p:spPr>
          <a:xfrm>
            <a:off x="9388624" y="859332"/>
            <a:ext cx="10568869" cy="9590686"/>
          </a:xfrm>
          <a:prstGeom prst="rect">
            <a:avLst/>
          </a:prstGeom>
        </p:spPr>
      </p:pic>
      <p:sp>
        <p:nvSpPr>
          <p:cNvPr id="11" name="Text Placeholder 2">
            <a:extLst>
              <a:ext uri="{FF2B5EF4-FFF2-40B4-BE49-F238E27FC236}">
                <a16:creationId xmlns:a16="http://schemas.microsoft.com/office/drawing/2014/main" id="{2CC0CAC2-8B8E-65EA-1908-58BF1445F52E}"/>
              </a:ext>
            </a:extLst>
          </p:cNvPr>
          <p:cNvSpPr>
            <a:spLocks noGrp="1"/>
          </p:cNvSpPr>
          <p:nvPr>
            <p:ph type="body" idx="1"/>
          </p:nvPr>
        </p:nvSpPr>
        <p:spPr>
          <a:xfrm>
            <a:off x="146608" y="2450051"/>
            <a:ext cx="8570902" cy="1800493"/>
          </a:xfrm>
        </p:spPr>
        <p:txBody>
          <a:bodyPr/>
          <a:lstStyle/>
          <a:p>
            <a:r>
              <a:rPr lang="sr-Latn-RS" dirty="0"/>
              <a:t>Tržištu SCA se predviđa veliki rast</a:t>
            </a:r>
          </a:p>
          <a:p>
            <a:r>
              <a:rPr lang="en-US" dirty="0" err="1"/>
              <a:t>Potencijal</a:t>
            </a:r>
            <a:r>
              <a:rPr lang="en-US" dirty="0"/>
              <a:t> za </a:t>
            </a:r>
            <a:r>
              <a:rPr lang="en-US" dirty="0" err="1"/>
              <a:t>rast</a:t>
            </a:r>
            <a:r>
              <a:rPr lang="en-US" dirty="0"/>
              <a:t> </a:t>
            </a:r>
            <a:r>
              <a:rPr lang="sr-Latn-RS" dirty="0"/>
              <a:t>Geniala i usluge GLANCE </a:t>
            </a:r>
            <a:r>
              <a:rPr lang="en-US" dirty="0" err="1"/>
              <a:t>procenjujemo</a:t>
            </a:r>
            <a:r>
              <a:rPr lang="en-US" dirty="0"/>
              <a:t> </a:t>
            </a:r>
            <a:r>
              <a:rPr lang="en-US" dirty="0" err="1"/>
              <a:t>kao</a:t>
            </a:r>
            <a:r>
              <a:rPr lang="en-US" dirty="0"/>
              <a:t> </a:t>
            </a:r>
            <a:r>
              <a:rPr lang="en-US" dirty="0" err="1"/>
              <a:t>veoma</a:t>
            </a:r>
            <a:r>
              <a:rPr lang="en-US" dirty="0"/>
              <a:t> </a:t>
            </a:r>
            <a:r>
              <a:rPr lang="en-US" dirty="0" err="1"/>
              <a:t>značajan</a:t>
            </a:r>
            <a:r>
              <a:rPr lang="en-US" dirty="0"/>
              <a:t> </a:t>
            </a:r>
            <a:r>
              <a:rPr lang="en-US" dirty="0" err="1"/>
              <a:t>i</a:t>
            </a:r>
            <a:r>
              <a:rPr lang="en-US" dirty="0"/>
              <a:t> </a:t>
            </a:r>
            <a:r>
              <a:rPr lang="en-US" dirty="0" err="1"/>
              <a:t>povezujemo</a:t>
            </a:r>
            <a:r>
              <a:rPr lang="en-US" dirty="0"/>
              <a:t> ga </a:t>
            </a:r>
            <a:r>
              <a:rPr lang="en-US" dirty="0" err="1"/>
              <a:t>sa</a:t>
            </a:r>
            <a:r>
              <a:rPr lang="en-US" dirty="0"/>
              <a:t> </a:t>
            </a:r>
            <a:r>
              <a:rPr lang="en-US" dirty="0" err="1"/>
              <a:t>očekivanim</a:t>
            </a:r>
            <a:r>
              <a:rPr lang="en-US" dirty="0"/>
              <a:t> </a:t>
            </a:r>
            <a:r>
              <a:rPr lang="en-US" dirty="0" err="1"/>
              <a:t>rastom</a:t>
            </a:r>
            <a:r>
              <a:rPr lang="en-US" dirty="0"/>
              <a:t> </a:t>
            </a:r>
            <a:r>
              <a:rPr lang="en-US" dirty="0" err="1"/>
              <a:t>tržišta</a:t>
            </a:r>
            <a:r>
              <a:rPr lang="sr-Latn-RS" dirty="0"/>
              <a:t>,</a:t>
            </a:r>
            <a:r>
              <a:rPr lang="en-US" dirty="0"/>
              <a:t> </a:t>
            </a:r>
            <a:r>
              <a:rPr lang="en-US" dirty="0" err="1"/>
              <a:t>snagom</a:t>
            </a:r>
            <a:r>
              <a:rPr lang="en-US" dirty="0"/>
              <a:t> </a:t>
            </a:r>
            <a:r>
              <a:rPr lang="en-US" dirty="0" err="1"/>
              <a:t>našeg</a:t>
            </a:r>
            <a:r>
              <a:rPr lang="en-US" dirty="0"/>
              <a:t> </a:t>
            </a:r>
            <a:r>
              <a:rPr lang="en-US" dirty="0" err="1"/>
              <a:t>segmenta</a:t>
            </a:r>
            <a:r>
              <a:rPr lang="en-US" dirty="0"/>
              <a:t> </a:t>
            </a:r>
            <a:r>
              <a:rPr lang="en-US" dirty="0" err="1"/>
              <a:t>kupaca</a:t>
            </a:r>
            <a:r>
              <a:rPr lang="sr-Latn-RS" dirty="0"/>
              <a:t> i našim prisustvom na tržištu SAD</a:t>
            </a:r>
            <a:r>
              <a:rPr lang="en-US" dirty="0"/>
              <a:t>. </a:t>
            </a:r>
            <a:r>
              <a:rPr lang="en-US" dirty="0" err="1"/>
              <a:t>Očekujemo</a:t>
            </a:r>
            <a:r>
              <a:rPr lang="en-US" dirty="0"/>
              <a:t> da u </a:t>
            </a:r>
            <a:r>
              <a:rPr lang="en-US" dirty="0" err="1"/>
              <a:t>prvim</a:t>
            </a:r>
            <a:r>
              <a:rPr lang="en-US" dirty="0"/>
              <a:t> </a:t>
            </a:r>
            <a:r>
              <a:rPr lang="en-US" dirty="0" err="1"/>
              <a:t>godinama</a:t>
            </a:r>
            <a:r>
              <a:rPr lang="en-US" dirty="0"/>
              <a:t> </a:t>
            </a:r>
            <a:r>
              <a:rPr lang="en-US" dirty="0" err="1"/>
              <a:t>godišnji</a:t>
            </a:r>
            <a:r>
              <a:rPr lang="en-US" dirty="0"/>
              <a:t> </a:t>
            </a:r>
            <a:r>
              <a:rPr lang="en-US" dirty="0" err="1"/>
              <a:t>rast</a:t>
            </a:r>
            <a:r>
              <a:rPr lang="en-US" dirty="0"/>
              <a:t> </a:t>
            </a:r>
            <a:r>
              <a:rPr lang="en-US" dirty="0" err="1"/>
              <a:t>prihoda</a:t>
            </a:r>
            <a:r>
              <a:rPr lang="en-US" dirty="0"/>
              <a:t> </a:t>
            </a:r>
            <a:r>
              <a:rPr lang="en-US" dirty="0" err="1"/>
              <a:t>bude</a:t>
            </a:r>
            <a:r>
              <a:rPr lang="en-US" dirty="0"/>
              <a:t> u </a:t>
            </a:r>
            <a:r>
              <a:rPr lang="en-US" dirty="0" err="1"/>
              <a:t>rasponu</a:t>
            </a:r>
            <a:r>
              <a:rPr lang="en-US" dirty="0"/>
              <a:t> 40-60%, </a:t>
            </a:r>
            <a:r>
              <a:rPr lang="en-US" dirty="0" err="1"/>
              <a:t>što</a:t>
            </a:r>
            <a:r>
              <a:rPr lang="en-US" dirty="0"/>
              <a:t> je </a:t>
            </a:r>
            <a:r>
              <a:rPr lang="en-US" dirty="0" err="1"/>
              <a:t>iznad</a:t>
            </a:r>
            <a:r>
              <a:rPr lang="en-US" dirty="0"/>
              <a:t> </a:t>
            </a:r>
            <a:r>
              <a:rPr lang="en-US" dirty="0" err="1"/>
              <a:t>procenjenog</a:t>
            </a:r>
            <a:r>
              <a:rPr lang="en-US" dirty="0"/>
              <a:t> </a:t>
            </a:r>
            <a:r>
              <a:rPr lang="en-US" dirty="0" err="1"/>
              <a:t>godišnjeg</a:t>
            </a:r>
            <a:r>
              <a:rPr lang="en-US" dirty="0"/>
              <a:t> </a:t>
            </a:r>
            <a:r>
              <a:rPr lang="en-US" dirty="0" err="1"/>
              <a:t>porasta</a:t>
            </a:r>
            <a:r>
              <a:rPr lang="en-US" dirty="0"/>
              <a:t> SC </a:t>
            </a:r>
            <a:r>
              <a:rPr lang="en-US" dirty="0" err="1"/>
              <a:t>tržišta</a:t>
            </a:r>
            <a:r>
              <a:rPr lang="en-US" dirty="0"/>
              <a:t>.</a:t>
            </a:r>
          </a:p>
        </p:txBody>
      </p:sp>
    </p:spTree>
    <p:extLst>
      <p:ext uri="{BB962C8B-B14F-4D97-AF65-F5344CB8AC3E}">
        <p14:creationId xmlns:p14="http://schemas.microsoft.com/office/powerpoint/2010/main" val="2103539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0592"/>
            <a:ext cx="9078686" cy="1948180"/>
          </a:xfrm>
          <a:custGeom>
            <a:avLst/>
            <a:gdLst/>
            <a:ahLst/>
            <a:cxnLst/>
            <a:rect l="l" t="t" r="r" b="b"/>
            <a:pathLst>
              <a:path w="7591425" h="1948180">
                <a:moveTo>
                  <a:pt x="7591391" y="0"/>
                </a:moveTo>
                <a:lnTo>
                  <a:pt x="0" y="0"/>
                </a:lnTo>
                <a:lnTo>
                  <a:pt x="0" y="1947584"/>
                </a:lnTo>
                <a:lnTo>
                  <a:pt x="7277265" y="1947584"/>
                </a:lnTo>
                <a:lnTo>
                  <a:pt x="7323685" y="1944178"/>
                </a:lnTo>
                <a:lnTo>
                  <a:pt x="7367990" y="1934285"/>
                </a:lnTo>
                <a:lnTo>
                  <a:pt x="7409695" y="1918389"/>
                </a:lnTo>
                <a:lnTo>
                  <a:pt x="7448312" y="1896978"/>
                </a:lnTo>
                <a:lnTo>
                  <a:pt x="7483357" y="1870536"/>
                </a:lnTo>
                <a:lnTo>
                  <a:pt x="7514343" y="1839550"/>
                </a:lnTo>
                <a:lnTo>
                  <a:pt x="7540785" y="1804505"/>
                </a:lnTo>
                <a:lnTo>
                  <a:pt x="7562196" y="1765888"/>
                </a:lnTo>
                <a:lnTo>
                  <a:pt x="7578092" y="1724183"/>
                </a:lnTo>
                <a:lnTo>
                  <a:pt x="7587986" y="1679878"/>
                </a:lnTo>
                <a:lnTo>
                  <a:pt x="7591391" y="1633458"/>
                </a:lnTo>
                <a:lnTo>
                  <a:pt x="7591391" y="0"/>
                </a:lnTo>
                <a:close/>
              </a:path>
            </a:pathLst>
          </a:custGeom>
          <a:solidFill>
            <a:srgbClr val="8CC696"/>
          </a:solidFill>
        </p:spPr>
        <p:txBody>
          <a:bodyPr wrap="square" lIns="0" tIns="0" rIns="0" bIns="0" rtlCol="0"/>
          <a:lstStyle/>
          <a:p>
            <a:endParaRPr/>
          </a:p>
        </p:txBody>
      </p:sp>
      <p:sp>
        <p:nvSpPr>
          <p:cNvPr id="3" name="object 3"/>
          <p:cNvSpPr txBox="1">
            <a:spLocks noGrp="1"/>
          </p:cNvSpPr>
          <p:nvPr>
            <p:ph type="title"/>
          </p:nvPr>
        </p:nvSpPr>
        <p:spPr>
          <a:xfrm>
            <a:off x="450850" y="617464"/>
            <a:ext cx="16165138" cy="779780"/>
          </a:xfrm>
          <a:prstGeom prst="rect">
            <a:avLst/>
          </a:prstGeom>
        </p:spPr>
        <p:txBody>
          <a:bodyPr vert="horz" wrap="square" lIns="0" tIns="12065" rIns="0" bIns="0" rtlCol="0">
            <a:spAutoFit/>
          </a:bodyPr>
          <a:lstStyle/>
          <a:p>
            <a:pPr marL="22860">
              <a:lnSpc>
                <a:spcPct val="100000"/>
              </a:lnSpc>
              <a:spcBef>
                <a:spcPts val="95"/>
              </a:spcBef>
            </a:pPr>
            <a:r>
              <a:rPr lang="sr-Latn-RS" spc="-10" dirty="0"/>
              <a:t>KONKURENCIJA</a:t>
            </a:r>
            <a:endParaRPr spc="-10" dirty="0"/>
          </a:p>
        </p:txBody>
      </p:sp>
      <p:sp>
        <p:nvSpPr>
          <p:cNvPr id="4" name="object 4"/>
          <p:cNvSpPr txBox="1"/>
          <p:nvPr/>
        </p:nvSpPr>
        <p:spPr>
          <a:xfrm>
            <a:off x="450850" y="2017981"/>
            <a:ext cx="12514036" cy="2189702"/>
          </a:xfrm>
          <a:prstGeom prst="rect">
            <a:avLst/>
          </a:prstGeom>
        </p:spPr>
        <p:txBody>
          <a:bodyPr vert="horz" wrap="square" lIns="0" tIns="67945" rIns="0" bIns="0" rtlCol="0">
            <a:spAutoFit/>
          </a:bodyPr>
          <a:lstStyle/>
          <a:p>
            <a:pPr marL="12700">
              <a:lnSpc>
                <a:spcPct val="100000"/>
              </a:lnSpc>
              <a:spcBef>
                <a:spcPts val="535"/>
              </a:spcBef>
            </a:pPr>
            <a:endParaRPr lang="sr-Latn-RS" sz="1950" dirty="0">
              <a:solidFill>
                <a:srgbClr val="3E6256"/>
              </a:solidFill>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endParaRPr lang="sr-Latn-RS" sz="1950" dirty="0">
              <a:solidFill>
                <a:srgbClr val="3E6256"/>
              </a:solidFill>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endParaRPr lang="sr-Latn-RS" sz="1950" dirty="0">
              <a:solidFill>
                <a:srgbClr val="3E6256"/>
              </a:solidFill>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endParaRPr lang="sr-Latn-RS" sz="1950" dirty="0">
              <a:solidFill>
                <a:srgbClr val="3E6256"/>
              </a:solidFill>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endParaRPr lang="sr-Latn-RS" sz="1950" dirty="0">
              <a:solidFill>
                <a:srgbClr val="3E6256"/>
              </a:solidFill>
              <a:latin typeface="Calibri" panose="020F0502020204030204" pitchFamily="34" charset="0"/>
              <a:ea typeface="Calibri" panose="020F0502020204030204" pitchFamily="34" charset="0"/>
              <a:cs typeface="Times New Roman" panose="02020603050405020304" pitchFamily="18" charset="0"/>
            </a:endParaRPr>
          </a:p>
          <a:p>
            <a:pPr marL="12700">
              <a:lnSpc>
                <a:spcPct val="100000"/>
              </a:lnSpc>
              <a:spcBef>
                <a:spcPts val="535"/>
              </a:spcBef>
            </a:pPr>
            <a:endParaRPr lang="en-US" sz="1950" dirty="0">
              <a:solidFill>
                <a:srgbClr val="3E6256"/>
              </a:solidFill>
              <a:latin typeface="Exo 2"/>
              <a:cs typeface="Exo 2"/>
            </a:endParaRPr>
          </a:p>
        </p:txBody>
      </p:sp>
      <p:sp>
        <p:nvSpPr>
          <p:cNvPr id="6" name="object 6"/>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100"/>
              <a:t>Committed</a:t>
            </a:r>
            <a:r>
              <a:rPr spc="225"/>
              <a:t> </a:t>
            </a:r>
            <a:r>
              <a:rPr spc="55"/>
              <a:t>to</a:t>
            </a:r>
            <a:r>
              <a:rPr spc="250"/>
              <a:t> </a:t>
            </a:r>
            <a:r>
              <a:rPr spc="95"/>
              <a:t>address</a:t>
            </a:r>
            <a:r>
              <a:rPr spc="245"/>
              <a:t> </a:t>
            </a:r>
            <a:r>
              <a:rPr spc="95"/>
              <a:t>complex</a:t>
            </a:r>
            <a:r>
              <a:rPr spc="250"/>
              <a:t> </a:t>
            </a:r>
            <a:r>
              <a:rPr spc="100"/>
              <a:t>scientific</a:t>
            </a:r>
            <a:r>
              <a:rPr spc="250"/>
              <a:t> </a:t>
            </a:r>
            <a:r>
              <a:rPr spc="80"/>
              <a:t>needs </a:t>
            </a:r>
          </a:p>
        </p:txBody>
      </p:sp>
      <p:sp>
        <p:nvSpPr>
          <p:cNvPr id="7" name="object 7"/>
          <p:cNvSpPr txBox="1">
            <a:spLocks noGrp="1"/>
          </p:cNvSpPr>
          <p:nvPr>
            <p:ph type="sldNum" sz="quarter" idx="7"/>
          </p:nvPr>
        </p:nvSpPr>
        <p:spPr>
          <a:prstGeom prst="rect">
            <a:avLst/>
          </a:prstGeom>
        </p:spPr>
        <p:txBody>
          <a:bodyPr vert="horz" wrap="square" lIns="0" tIns="17145" rIns="0" bIns="0" rtlCol="0">
            <a:spAutoFit/>
          </a:bodyPr>
          <a:lstStyle/>
          <a:p>
            <a:pPr marL="116839">
              <a:lnSpc>
                <a:spcPct val="100000"/>
              </a:lnSpc>
              <a:spcBef>
                <a:spcPts val="135"/>
              </a:spcBef>
            </a:pPr>
            <a:fld id="{81D60167-4931-47E6-BA6A-407CBD079E47}" type="slidenum">
              <a:rPr spc="-50" dirty="0"/>
              <a:t>9</a:t>
            </a:fld>
            <a:endParaRPr spc="-50"/>
          </a:p>
        </p:txBody>
      </p:sp>
      <p:sp>
        <p:nvSpPr>
          <p:cNvPr id="11" name="Text Placeholder 2">
            <a:extLst>
              <a:ext uri="{FF2B5EF4-FFF2-40B4-BE49-F238E27FC236}">
                <a16:creationId xmlns:a16="http://schemas.microsoft.com/office/drawing/2014/main" id="{2CC0CAC2-8B8E-65EA-1908-58BF1445F52E}"/>
              </a:ext>
            </a:extLst>
          </p:cNvPr>
          <p:cNvSpPr>
            <a:spLocks noGrp="1"/>
          </p:cNvSpPr>
          <p:nvPr>
            <p:ph type="body" idx="1"/>
          </p:nvPr>
        </p:nvSpPr>
        <p:spPr>
          <a:xfrm>
            <a:off x="146608" y="2450051"/>
            <a:ext cx="8570902" cy="4201150"/>
          </a:xfrm>
        </p:spPr>
        <p:txBody>
          <a:bodyPr/>
          <a:lstStyle/>
          <a:p>
            <a:r>
              <a:rPr lang="sr-Latn-RS" dirty="0"/>
              <a:t>S obzirom da su najveći kupci ovakvih servisi farmaceutske kompanije, naši najveći konkurenti su CRO kompanije, ali njih istovremeno vidimo i kao naše potencijalne klijente.</a:t>
            </a:r>
          </a:p>
          <a:p>
            <a:endParaRPr lang="sr-Latn-RS" dirty="0"/>
          </a:p>
          <a:p>
            <a:r>
              <a:rPr lang="sr-Latn-RS" dirty="0"/>
              <a:t>GLANCE obuhvata sve visokopropusne SCA usluge, sa fleksibilnošću platforme i optimizacije izvršenja koja je krunisana povećanom tačnošću zasnovanom na AI rešenjima. </a:t>
            </a:r>
          </a:p>
          <a:p>
            <a:endParaRPr lang="sr-Latn-RS" dirty="0"/>
          </a:p>
          <a:p>
            <a:r>
              <a:rPr lang="sr-Latn-RS" dirty="0"/>
              <a:t>Naša prednosot u odnosu na konurenciju je jedinstvena kombinacija znanja i iskustva sa punim spektorm SCA, platforma razvijena prema svim zahtevima regulatornih tela, kao i nezanemarljive prednosti kompetativnih cena. </a:t>
            </a:r>
          </a:p>
          <a:p>
            <a:endParaRPr lang="sr-Latn-RS" dirty="0"/>
          </a:p>
          <a:p>
            <a:endParaRPr lang="sr-Latn-RS" dirty="0"/>
          </a:p>
          <a:p>
            <a:endParaRPr lang="en-US" dirty="0"/>
          </a:p>
        </p:txBody>
      </p:sp>
      <p:graphicFrame>
        <p:nvGraphicFramePr>
          <p:cNvPr id="5" name="Table 4">
            <a:extLst>
              <a:ext uri="{FF2B5EF4-FFF2-40B4-BE49-F238E27FC236}">
                <a16:creationId xmlns:a16="http://schemas.microsoft.com/office/drawing/2014/main" id="{22557137-21E4-FF49-3082-3F73EDA491B4}"/>
              </a:ext>
            </a:extLst>
          </p:cNvPr>
          <p:cNvGraphicFramePr>
            <a:graphicFrameLocks noGrp="1"/>
          </p:cNvGraphicFramePr>
          <p:nvPr>
            <p:extLst>
              <p:ext uri="{D42A27DB-BD31-4B8C-83A1-F6EECF244321}">
                <p14:modId xmlns:p14="http://schemas.microsoft.com/office/powerpoint/2010/main" val="1957341458"/>
              </p:ext>
            </p:extLst>
          </p:nvPr>
        </p:nvGraphicFramePr>
        <p:xfrm>
          <a:off x="9180984" y="2283521"/>
          <a:ext cx="10562924" cy="3604260"/>
        </p:xfrm>
        <a:graphic>
          <a:graphicData uri="http://schemas.openxmlformats.org/drawingml/2006/table">
            <a:tbl>
              <a:tblPr>
                <a:tableStyleId>{5C22544A-7EE6-4342-B048-85BDC9FD1C3A}</a:tableStyleId>
              </a:tblPr>
              <a:tblGrid>
                <a:gridCol w="2091494">
                  <a:extLst>
                    <a:ext uri="{9D8B030D-6E8A-4147-A177-3AD203B41FA5}">
                      <a16:colId xmlns:a16="http://schemas.microsoft.com/office/drawing/2014/main" val="1510661149"/>
                    </a:ext>
                  </a:extLst>
                </a:gridCol>
                <a:gridCol w="1616953">
                  <a:extLst>
                    <a:ext uri="{9D8B030D-6E8A-4147-A177-3AD203B41FA5}">
                      <a16:colId xmlns:a16="http://schemas.microsoft.com/office/drawing/2014/main" val="6998799"/>
                    </a:ext>
                  </a:extLst>
                </a:gridCol>
                <a:gridCol w="1388471">
                  <a:extLst>
                    <a:ext uri="{9D8B030D-6E8A-4147-A177-3AD203B41FA5}">
                      <a16:colId xmlns:a16="http://schemas.microsoft.com/office/drawing/2014/main" val="1729111313"/>
                    </a:ext>
                  </a:extLst>
                </a:gridCol>
                <a:gridCol w="1652105">
                  <a:extLst>
                    <a:ext uri="{9D8B030D-6E8A-4147-A177-3AD203B41FA5}">
                      <a16:colId xmlns:a16="http://schemas.microsoft.com/office/drawing/2014/main" val="1527931470"/>
                    </a:ext>
                  </a:extLst>
                </a:gridCol>
                <a:gridCol w="2144221">
                  <a:extLst>
                    <a:ext uri="{9D8B030D-6E8A-4147-A177-3AD203B41FA5}">
                      <a16:colId xmlns:a16="http://schemas.microsoft.com/office/drawing/2014/main" val="587829908"/>
                    </a:ext>
                  </a:extLst>
                </a:gridCol>
                <a:gridCol w="1669680">
                  <a:extLst>
                    <a:ext uri="{9D8B030D-6E8A-4147-A177-3AD203B41FA5}">
                      <a16:colId xmlns:a16="http://schemas.microsoft.com/office/drawing/2014/main" val="5780682"/>
                    </a:ext>
                  </a:extLst>
                </a:gridCol>
              </a:tblGrid>
              <a:tr h="476997">
                <a:tc>
                  <a:txBody>
                    <a:bodyPr/>
                    <a:lstStyle/>
                    <a:p>
                      <a:pPr algn="l" fontAlgn="t"/>
                      <a:r>
                        <a:rPr lang="en-US" sz="1800" u="none" strike="noStrike">
                          <a:solidFill>
                            <a:srgbClr val="3E6256"/>
                          </a:solidFill>
                          <a:effectLst/>
                          <a:highlight>
                            <a:srgbClr val="DAE9F8"/>
                          </a:highlight>
                        </a:rPr>
                        <a:t> </a:t>
                      </a:r>
                      <a:endParaRPr lang="en-US" sz="1800" b="1" i="0" u="none" strike="noStrike">
                        <a:solidFill>
                          <a:srgbClr val="3E6256"/>
                        </a:solidFill>
                        <a:effectLst/>
                        <a:highlight>
                          <a:srgbClr val="DAE9F8"/>
                        </a:highlight>
                        <a:latin typeface="Aptos Narrow" panose="020B0004020202020204" pitchFamily="34" charset="0"/>
                      </a:endParaRPr>
                    </a:p>
                  </a:txBody>
                  <a:tcPr marL="7620" marR="7620" marT="7620" marB="0">
                    <a:solidFill>
                      <a:srgbClr val="9ECDA7"/>
                    </a:solidFill>
                  </a:tcPr>
                </a:tc>
                <a:tc>
                  <a:txBody>
                    <a:bodyPr/>
                    <a:lstStyle/>
                    <a:p>
                      <a:pPr algn="ctr" fontAlgn="t"/>
                      <a:r>
                        <a:rPr lang="en-US" sz="2000" b="1" u="none" strike="noStrike" dirty="0">
                          <a:solidFill>
                            <a:srgbClr val="3E6256"/>
                          </a:solidFill>
                          <a:effectLst/>
                          <a:highlight>
                            <a:srgbClr val="9ECDA7"/>
                          </a:highlight>
                        </a:rPr>
                        <a:t>GENIAL</a:t>
                      </a:r>
                      <a:endParaRPr lang="en-US" sz="2000" b="1" i="0" u="none" strike="noStrike" dirty="0">
                        <a:solidFill>
                          <a:srgbClr val="3E6256"/>
                        </a:solidFill>
                        <a:effectLst/>
                        <a:highlight>
                          <a:srgbClr val="9ECDA7"/>
                        </a:highlight>
                        <a:latin typeface="Aptos Narrow" panose="020B0004020202020204" pitchFamily="34" charset="0"/>
                      </a:endParaRPr>
                    </a:p>
                  </a:txBody>
                  <a:tcPr marL="7620" marR="7620" marT="7620" marB="0">
                    <a:solidFill>
                      <a:srgbClr val="9ECDA7"/>
                    </a:solidFill>
                  </a:tcPr>
                </a:tc>
                <a:tc>
                  <a:txBody>
                    <a:bodyPr/>
                    <a:lstStyle/>
                    <a:p>
                      <a:pPr algn="ctr" fontAlgn="t"/>
                      <a:r>
                        <a:rPr lang="en-US" sz="2000" b="1" u="none" strike="noStrike" dirty="0" err="1">
                          <a:solidFill>
                            <a:srgbClr val="3E6256"/>
                          </a:solidFill>
                          <a:effectLst/>
                          <a:highlight>
                            <a:srgbClr val="9ECDA7"/>
                          </a:highlight>
                        </a:rPr>
                        <a:t>Velsera</a:t>
                      </a:r>
                      <a:endParaRPr lang="en-US" sz="2000" b="1" i="0" u="none" strike="noStrike" dirty="0">
                        <a:solidFill>
                          <a:srgbClr val="3E6256"/>
                        </a:solidFill>
                        <a:effectLst/>
                        <a:highlight>
                          <a:srgbClr val="9ECDA7"/>
                        </a:highlight>
                        <a:latin typeface="Aptos Narrow" panose="020B0004020202020204" pitchFamily="34" charset="0"/>
                      </a:endParaRPr>
                    </a:p>
                  </a:txBody>
                  <a:tcPr marL="7620" marR="7620" marT="7620" marB="0">
                    <a:solidFill>
                      <a:srgbClr val="9ECDA7"/>
                    </a:solidFill>
                  </a:tcPr>
                </a:tc>
                <a:tc>
                  <a:txBody>
                    <a:bodyPr/>
                    <a:lstStyle/>
                    <a:p>
                      <a:pPr algn="ctr" fontAlgn="t"/>
                      <a:r>
                        <a:rPr lang="en-US" sz="2000" b="1" u="none" strike="noStrike" dirty="0">
                          <a:solidFill>
                            <a:srgbClr val="3E6256"/>
                          </a:solidFill>
                          <a:effectLst/>
                          <a:highlight>
                            <a:srgbClr val="9ECDA7"/>
                          </a:highlight>
                        </a:rPr>
                        <a:t>Cytec Biosciences</a:t>
                      </a:r>
                      <a:endParaRPr lang="en-US" sz="2000" b="1" i="0" u="none" strike="noStrike" dirty="0">
                        <a:solidFill>
                          <a:srgbClr val="3E6256"/>
                        </a:solidFill>
                        <a:effectLst/>
                        <a:highlight>
                          <a:srgbClr val="9ECDA7"/>
                        </a:highlight>
                        <a:latin typeface="Aptos Narrow" panose="020B0004020202020204" pitchFamily="34" charset="0"/>
                      </a:endParaRPr>
                    </a:p>
                  </a:txBody>
                  <a:tcPr marL="7620" marR="7620" marT="7620" marB="0">
                    <a:solidFill>
                      <a:srgbClr val="9ECDA7"/>
                    </a:solidFill>
                  </a:tcPr>
                </a:tc>
                <a:tc>
                  <a:txBody>
                    <a:bodyPr/>
                    <a:lstStyle/>
                    <a:p>
                      <a:pPr algn="ctr" fontAlgn="t"/>
                      <a:r>
                        <a:rPr lang="en-US" sz="2000" b="1" u="none" strike="noStrike" dirty="0">
                          <a:solidFill>
                            <a:srgbClr val="3E6256"/>
                          </a:solidFill>
                          <a:effectLst/>
                          <a:highlight>
                            <a:srgbClr val="9ECDA7"/>
                          </a:highlight>
                        </a:rPr>
                        <a:t>Rancho Biosciences</a:t>
                      </a:r>
                      <a:endParaRPr lang="en-US" sz="2000" b="1" i="0" u="none" strike="noStrike" dirty="0">
                        <a:solidFill>
                          <a:srgbClr val="3E6256"/>
                        </a:solidFill>
                        <a:effectLst/>
                        <a:highlight>
                          <a:srgbClr val="9ECDA7"/>
                        </a:highlight>
                        <a:latin typeface="Aptos Narrow" panose="020B0004020202020204" pitchFamily="34" charset="0"/>
                      </a:endParaRPr>
                    </a:p>
                  </a:txBody>
                  <a:tcPr marL="7620" marR="7620" marT="7620" marB="0">
                    <a:solidFill>
                      <a:srgbClr val="9ECDA7"/>
                    </a:solidFill>
                  </a:tcPr>
                </a:tc>
                <a:tc>
                  <a:txBody>
                    <a:bodyPr/>
                    <a:lstStyle/>
                    <a:p>
                      <a:pPr algn="ctr" fontAlgn="t"/>
                      <a:r>
                        <a:rPr lang="en-US" sz="2000" b="1" u="none" strike="noStrike" dirty="0" err="1">
                          <a:solidFill>
                            <a:srgbClr val="3E6256"/>
                          </a:solidFill>
                          <a:effectLst/>
                          <a:highlight>
                            <a:srgbClr val="9ECDA7"/>
                          </a:highlight>
                        </a:rPr>
                        <a:t>BioAgylitix</a:t>
                      </a:r>
                      <a:endParaRPr lang="en-US" sz="2000" b="1" i="0" u="none" strike="noStrike" dirty="0">
                        <a:solidFill>
                          <a:srgbClr val="3E6256"/>
                        </a:solidFill>
                        <a:effectLst/>
                        <a:highlight>
                          <a:srgbClr val="9ECDA7"/>
                        </a:highlight>
                        <a:latin typeface="Aptos Narrow" panose="020B0004020202020204" pitchFamily="34" charset="0"/>
                      </a:endParaRPr>
                    </a:p>
                  </a:txBody>
                  <a:tcPr marL="7620" marR="7620" marT="7620" marB="0">
                    <a:solidFill>
                      <a:srgbClr val="9ECDA7"/>
                    </a:solidFill>
                  </a:tcPr>
                </a:tc>
                <a:extLst>
                  <a:ext uri="{0D108BD9-81ED-4DB2-BD59-A6C34878D82A}">
                    <a16:rowId xmlns:a16="http://schemas.microsoft.com/office/drawing/2014/main" val="691206127"/>
                  </a:ext>
                </a:extLst>
              </a:tr>
              <a:tr h="228600">
                <a:tc>
                  <a:txBody>
                    <a:bodyPr/>
                    <a:lstStyle/>
                    <a:p>
                      <a:pPr algn="l" fontAlgn="t"/>
                      <a:r>
                        <a:rPr lang="en-US" sz="2000" u="none" strike="noStrike">
                          <a:solidFill>
                            <a:srgbClr val="3E6256"/>
                          </a:solidFill>
                          <a:effectLst/>
                        </a:rPr>
                        <a:t>Flow cytometry</a:t>
                      </a:r>
                      <a:endParaRPr lang="en-US" sz="20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dirty="0">
                          <a:solidFill>
                            <a:srgbClr val="3E6256"/>
                          </a:solidFill>
                          <a:effectLst/>
                        </a:rPr>
                        <a:t>+</a:t>
                      </a:r>
                      <a:endParaRPr lang="en-US" sz="2400" b="0" i="0" u="none" strike="noStrike" dirty="0">
                        <a:solidFill>
                          <a:srgbClr val="3E6256"/>
                        </a:solidFill>
                        <a:effectLst/>
                        <a:latin typeface="Aptos Narrow" panose="020B0004020202020204" pitchFamily="34" charset="0"/>
                      </a:endParaRPr>
                    </a:p>
                  </a:txBody>
                  <a:tcPr marL="7620" marR="7620" marT="7620" marB="0">
                    <a:solidFill>
                      <a:schemeClr val="bg1">
                        <a:lumMod val="95000"/>
                      </a:schemeClr>
                    </a:solidFill>
                  </a:tcPr>
                </a:tc>
                <a:extLst>
                  <a:ext uri="{0D108BD9-81ED-4DB2-BD59-A6C34878D82A}">
                    <a16:rowId xmlns:a16="http://schemas.microsoft.com/office/drawing/2014/main" val="3565064981"/>
                  </a:ext>
                </a:extLst>
              </a:tr>
              <a:tr h="228600">
                <a:tc>
                  <a:txBody>
                    <a:bodyPr/>
                    <a:lstStyle/>
                    <a:p>
                      <a:pPr algn="l" fontAlgn="t"/>
                      <a:r>
                        <a:rPr lang="en-US" sz="2000" u="none" strike="noStrike">
                          <a:solidFill>
                            <a:srgbClr val="3E6256"/>
                          </a:solidFill>
                          <a:effectLst/>
                        </a:rPr>
                        <a:t>Spectral cytometry</a:t>
                      </a:r>
                      <a:endParaRPr lang="en-US" sz="20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dirty="0">
                          <a:solidFill>
                            <a:srgbClr val="3E6256"/>
                          </a:solidFill>
                          <a:effectLst/>
                        </a:rPr>
                        <a:t>+</a:t>
                      </a:r>
                      <a:endParaRPr lang="en-US" sz="2400" b="0" i="0" u="none" strike="noStrike" dirty="0">
                        <a:solidFill>
                          <a:srgbClr val="3E6256"/>
                        </a:solidFill>
                        <a:effectLst/>
                        <a:latin typeface="Aptos Narrow" panose="020B0004020202020204" pitchFamily="34" charset="0"/>
                      </a:endParaRPr>
                    </a:p>
                  </a:txBody>
                  <a:tcPr marL="7620" marR="7620" marT="7620" marB="0">
                    <a:solidFill>
                      <a:schemeClr val="bg1">
                        <a:lumMod val="95000"/>
                      </a:schemeClr>
                    </a:solidFill>
                  </a:tcPr>
                </a:tc>
                <a:extLst>
                  <a:ext uri="{0D108BD9-81ED-4DB2-BD59-A6C34878D82A}">
                    <a16:rowId xmlns:a16="http://schemas.microsoft.com/office/drawing/2014/main" val="2169934665"/>
                  </a:ext>
                </a:extLst>
              </a:tr>
              <a:tr h="228600">
                <a:tc>
                  <a:txBody>
                    <a:bodyPr/>
                    <a:lstStyle/>
                    <a:p>
                      <a:pPr algn="l" fontAlgn="t"/>
                      <a:r>
                        <a:rPr lang="en-US" sz="2000" u="none" strike="noStrike">
                          <a:solidFill>
                            <a:srgbClr val="3E6256"/>
                          </a:solidFill>
                          <a:effectLst/>
                        </a:rPr>
                        <a:t>SC NGS</a:t>
                      </a:r>
                      <a:endParaRPr lang="en-US" sz="20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dirty="0">
                          <a:solidFill>
                            <a:srgbClr val="3E6256"/>
                          </a:solidFill>
                          <a:effectLst/>
                        </a:rPr>
                        <a:t>+</a:t>
                      </a:r>
                      <a:endParaRPr lang="en-US" sz="2400" b="0" i="0" u="none" strike="noStrike" dirty="0">
                        <a:solidFill>
                          <a:srgbClr val="3E6256"/>
                        </a:solidFill>
                        <a:effectLst/>
                        <a:latin typeface="Aptos Narrow" panose="020B0004020202020204" pitchFamily="34" charset="0"/>
                      </a:endParaRPr>
                    </a:p>
                  </a:txBody>
                  <a:tcPr marL="7620" marR="7620" marT="7620" marB="0">
                    <a:solidFill>
                      <a:schemeClr val="bg1">
                        <a:lumMod val="95000"/>
                      </a:schemeClr>
                    </a:solidFill>
                  </a:tcPr>
                </a:tc>
                <a:extLst>
                  <a:ext uri="{0D108BD9-81ED-4DB2-BD59-A6C34878D82A}">
                    <a16:rowId xmlns:a16="http://schemas.microsoft.com/office/drawing/2014/main" val="2569931976"/>
                  </a:ext>
                </a:extLst>
              </a:tr>
              <a:tr h="228600">
                <a:tc>
                  <a:txBody>
                    <a:bodyPr/>
                    <a:lstStyle/>
                    <a:p>
                      <a:pPr algn="l" fontAlgn="t"/>
                      <a:r>
                        <a:rPr lang="en-US" sz="2000" u="none" strike="noStrike">
                          <a:solidFill>
                            <a:srgbClr val="3E6256"/>
                          </a:solidFill>
                          <a:effectLst/>
                        </a:rPr>
                        <a:t>On Cloud</a:t>
                      </a:r>
                      <a:endParaRPr lang="en-US" sz="20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dirty="0">
                          <a:solidFill>
                            <a:srgbClr val="3E6256"/>
                          </a:solidFill>
                          <a:effectLst/>
                        </a:rPr>
                        <a:t>-</a:t>
                      </a:r>
                      <a:endParaRPr lang="en-US" sz="2400" b="0" i="0" u="none" strike="noStrike" dirty="0">
                        <a:solidFill>
                          <a:srgbClr val="3E6256"/>
                        </a:solidFill>
                        <a:effectLst/>
                        <a:latin typeface="Aptos Narrow" panose="020B0004020202020204" pitchFamily="34" charset="0"/>
                      </a:endParaRPr>
                    </a:p>
                  </a:txBody>
                  <a:tcPr marL="7620" marR="7620" marT="7620" marB="0">
                    <a:solidFill>
                      <a:schemeClr val="bg1">
                        <a:lumMod val="95000"/>
                      </a:schemeClr>
                    </a:solidFill>
                  </a:tcPr>
                </a:tc>
                <a:extLst>
                  <a:ext uri="{0D108BD9-81ED-4DB2-BD59-A6C34878D82A}">
                    <a16:rowId xmlns:a16="http://schemas.microsoft.com/office/drawing/2014/main" val="1766272345"/>
                  </a:ext>
                </a:extLst>
              </a:tr>
              <a:tr h="228600">
                <a:tc>
                  <a:txBody>
                    <a:bodyPr/>
                    <a:lstStyle/>
                    <a:p>
                      <a:pPr algn="l" fontAlgn="t"/>
                      <a:r>
                        <a:rPr lang="en-US" sz="2000" u="none" strike="noStrike">
                          <a:solidFill>
                            <a:srgbClr val="3E6256"/>
                          </a:solidFill>
                          <a:effectLst/>
                        </a:rPr>
                        <a:t>On premis</a:t>
                      </a:r>
                      <a:endParaRPr lang="en-US" sz="20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dirty="0">
                          <a:solidFill>
                            <a:srgbClr val="3E6256"/>
                          </a:solidFill>
                          <a:effectLst/>
                        </a:rPr>
                        <a:t>+</a:t>
                      </a:r>
                      <a:endParaRPr lang="en-US" sz="2400" b="0" i="0" u="none" strike="noStrike" dirty="0">
                        <a:solidFill>
                          <a:srgbClr val="3E6256"/>
                        </a:solidFill>
                        <a:effectLst/>
                        <a:latin typeface="Aptos Narrow" panose="020B0004020202020204" pitchFamily="34" charset="0"/>
                      </a:endParaRPr>
                    </a:p>
                  </a:txBody>
                  <a:tcPr marL="7620" marR="7620" marT="7620" marB="0">
                    <a:solidFill>
                      <a:schemeClr val="bg1">
                        <a:lumMod val="95000"/>
                      </a:schemeClr>
                    </a:solidFill>
                  </a:tcPr>
                </a:tc>
                <a:extLst>
                  <a:ext uri="{0D108BD9-81ED-4DB2-BD59-A6C34878D82A}">
                    <a16:rowId xmlns:a16="http://schemas.microsoft.com/office/drawing/2014/main" val="3773162167"/>
                  </a:ext>
                </a:extLst>
              </a:tr>
              <a:tr h="228600">
                <a:tc>
                  <a:txBody>
                    <a:bodyPr/>
                    <a:lstStyle/>
                    <a:p>
                      <a:pPr algn="l" fontAlgn="t"/>
                      <a:r>
                        <a:rPr lang="en-US" sz="2000" u="none" strike="noStrike">
                          <a:solidFill>
                            <a:srgbClr val="3E6256"/>
                          </a:solidFill>
                          <a:effectLst/>
                        </a:rPr>
                        <a:t>GPU Acceleration</a:t>
                      </a:r>
                      <a:endParaRPr lang="en-US" sz="20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dirty="0">
                          <a:solidFill>
                            <a:srgbClr val="3E6256"/>
                          </a:solidFill>
                          <a:effectLst/>
                        </a:rPr>
                        <a:t>-</a:t>
                      </a:r>
                      <a:endParaRPr lang="en-US" sz="2400" b="0" i="0" u="none" strike="noStrike" dirty="0">
                        <a:solidFill>
                          <a:srgbClr val="3E6256"/>
                        </a:solidFill>
                        <a:effectLst/>
                        <a:latin typeface="Aptos Narrow" panose="020B0004020202020204" pitchFamily="34" charset="0"/>
                      </a:endParaRPr>
                    </a:p>
                  </a:txBody>
                  <a:tcPr marL="7620" marR="7620" marT="7620" marB="0">
                    <a:solidFill>
                      <a:schemeClr val="bg1">
                        <a:lumMod val="95000"/>
                      </a:schemeClr>
                    </a:solidFill>
                  </a:tcPr>
                </a:tc>
                <a:extLst>
                  <a:ext uri="{0D108BD9-81ED-4DB2-BD59-A6C34878D82A}">
                    <a16:rowId xmlns:a16="http://schemas.microsoft.com/office/drawing/2014/main" val="2218471375"/>
                  </a:ext>
                </a:extLst>
              </a:tr>
              <a:tr h="228600">
                <a:tc>
                  <a:txBody>
                    <a:bodyPr/>
                    <a:lstStyle/>
                    <a:p>
                      <a:pPr algn="l" fontAlgn="t"/>
                      <a:r>
                        <a:rPr lang="en-US" sz="2000" u="none" strike="noStrike">
                          <a:solidFill>
                            <a:srgbClr val="3E6256"/>
                          </a:solidFill>
                          <a:effectLst/>
                        </a:rPr>
                        <a:t>Lab Facility</a:t>
                      </a:r>
                      <a:endParaRPr lang="en-US" sz="20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dirty="0">
                          <a:solidFill>
                            <a:srgbClr val="3E6256"/>
                          </a:solidFill>
                          <a:effectLst/>
                        </a:rPr>
                        <a:t>+</a:t>
                      </a:r>
                      <a:endParaRPr lang="en-US" sz="2400" b="0" i="0" u="none" strike="noStrike" dirty="0">
                        <a:solidFill>
                          <a:srgbClr val="3E6256"/>
                        </a:solidFill>
                        <a:effectLst/>
                        <a:latin typeface="Aptos Narrow" panose="020B0004020202020204" pitchFamily="34" charset="0"/>
                      </a:endParaRPr>
                    </a:p>
                  </a:txBody>
                  <a:tcPr marL="7620" marR="7620" marT="7620" marB="0">
                    <a:solidFill>
                      <a:schemeClr val="bg1">
                        <a:lumMod val="95000"/>
                      </a:schemeClr>
                    </a:solidFill>
                  </a:tcPr>
                </a:tc>
                <a:extLst>
                  <a:ext uri="{0D108BD9-81ED-4DB2-BD59-A6C34878D82A}">
                    <a16:rowId xmlns:a16="http://schemas.microsoft.com/office/drawing/2014/main" val="809563284"/>
                  </a:ext>
                </a:extLst>
              </a:tr>
              <a:tr h="228600">
                <a:tc>
                  <a:txBody>
                    <a:bodyPr/>
                    <a:lstStyle/>
                    <a:p>
                      <a:pPr algn="l" fontAlgn="t"/>
                      <a:r>
                        <a:rPr lang="en-US" sz="2000" u="none" strike="noStrike">
                          <a:solidFill>
                            <a:srgbClr val="3E6256"/>
                          </a:solidFill>
                          <a:effectLst/>
                        </a:rPr>
                        <a:t>Price</a:t>
                      </a:r>
                      <a:endParaRPr lang="en-US" sz="20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dirty="0">
                          <a:solidFill>
                            <a:srgbClr val="3E6256"/>
                          </a:solidFill>
                          <a:effectLst/>
                        </a:rPr>
                        <a:t>+++</a:t>
                      </a:r>
                      <a:endParaRPr lang="en-US" sz="2400" b="0" i="0" u="none" strike="noStrike" dirty="0">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dirty="0">
                          <a:solidFill>
                            <a:srgbClr val="3E6256"/>
                          </a:solidFill>
                          <a:effectLst/>
                        </a:rPr>
                        <a:t>++</a:t>
                      </a:r>
                      <a:endParaRPr lang="en-US" sz="2400" b="0" i="0" u="none" strike="noStrike" dirty="0">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a:solidFill>
                            <a:srgbClr val="3E6256"/>
                          </a:solidFill>
                          <a:effectLst/>
                        </a:rPr>
                        <a:t>+++</a:t>
                      </a:r>
                      <a:endParaRPr lang="en-US" sz="2400" b="0" i="0" u="none" strike="noStrike">
                        <a:solidFill>
                          <a:srgbClr val="3E6256"/>
                        </a:solidFill>
                        <a:effectLst/>
                        <a:latin typeface="Aptos Narrow" panose="020B0004020202020204" pitchFamily="34" charset="0"/>
                      </a:endParaRPr>
                    </a:p>
                  </a:txBody>
                  <a:tcPr marL="7620" marR="7620" marT="7620" marB="0">
                    <a:solidFill>
                      <a:schemeClr val="bg1">
                        <a:lumMod val="95000"/>
                      </a:schemeClr>
                    </a:solidFill>
                  </a:tcPr>
                </a:tc>
                <a:tc>
                  <a:txBody>
                    <a:bodyPr/>
                    <a:lstStyle/>
                    <a:p>
                      <a:pPr algn="ctr" fontAlgn="t"/>
                      <a:r>
                        <a:rPr lang="en-US" sz="2400" u="none" strike="noStrike" dirty="0">
                          <a:solidFill>
                            <a:srgbClr val="3E6256"/>
                          </a:solidFill>
                          <a:effectLst/>
                        </a:rPr>
                        <a:t>+</a:t>
                      </a:r>
                      <a:endParaRPr lang="en-US" sz="2400" b="0" i="0" u="none" strike="noStrike" dirty="0">
                        <a:solidFill>
                          <a:srgbClr val="3E6256"/>
                        </a:solidFill>
                        <a:effectLst/>
                        <a:latin typeface="Aptos Narrow" panose="020B0004020202020204" pitchFamily="34" charset="0"/>
                      </a:endParaRPr>
                    </a:p>
                  </a:txBody>
                  <a:tcPr marL="7620" marR="7620" marT="7620" marB="0">
                    <a:solidFill>
                      <a:schemeClr val="bg1">
                        <a:lumMod val="95000"/>
                      </a:schemeClr>
                    </a:solidFill>
                  </a:tcPr>
                </a:tc>
                <a:extLst>
                  <a:ext uri="{0D108BD9-81ED-4DB2-BD59-A6C34878D82A}">
                    <a16:rowId xmlns:a16="http://schemas.microsoft.com/office/drawing/2014/main" val="4056963190"/>
                  </a:ext>
                </a:extLst>
              </a:tr>
            </a:tbl>
          </a:graphicData>
        </a:graphic>
      </p:graphicFrame>
      <p:grpSp>
        <p:nvGrpSpPr>
          <p:cNvPr id="9" name="Group 8">
            <a:extLst>
              <a:ext uri="{FF2B5EF4-FFF2-40B4-BE49-F238E27FC236}">
                <a16:creationId xmlns:a16="http://schemas.microsoft.com/office/drawing/2014/main" id="{3047AEB0-6FB0-41C5-EBEC-A9B5580C3E69}"/>
              </a:ext>
            </a:extLst>
          </p:cNvPr>
          <p:cNvGrpSpPr/>
          <p:nvPr/>
        </p:nvGrpSpPr>
        <p:grpSpPr>
          <a:xfrm>
            <a:off x="1118901" y="6951283"/>
            <a:ext cx="17099280" cy="3200400"/>
            <a:chOff x="1109913" y="6282531"/>
            <a:chExt cx="17989507" cy="3455981"/>
          </a:xfrm>
        </p:grpSpPr>
        <p:sp>
          <p:nvSpPr>
            <p:cNvPr id="12" name="object 3">
              <a:extLst>
                <a:ext uri="{FF2B5EF4-FFF2-40B4-BE49-F238E27FC236}">
                  <a16:creationId xmlns:a16="http://schemas.microsoft.com/office/drawing/2014/main" id="{4A2F49C2-823A-43E4-FD7A-6057FF14E053}"/>
                </a:ext>
              </a:extLst>
            </p:cNvPr>
            <p:cNvSpPr/>
            <p:nvPr/>
          </p:nvSpPr>
          <p:spPr>
            <a:xfrm>
              <a:off x="1109913" y="6313944"/>
              <a:ext cx="5989955" cy="3424554"/>
            </a:xfrm>
            <a:custGeom>
              <a:avLst/>
              <a:gdLst/>
              <a:ahLst/>
              <a:cxnLst/>
              <a:rect l="l" t="t" r="r" b="b"/>
              <a:pathLst>
                <a:path w="5989955" h="3424554">
                  <a:moveTo>
                    <a:pt x="5570511" y="0"/>
                  </a:moveTo>
                  <a:lnTo>
                    <a:pt x="418835" y="0"/>
                  </a:lnTo>
                  <a:lnTo>
                    <a:pt x="369991" y="2817"/>
                  </a:lnTo>
                  <a:lnTo>
                    <a:pt x="322801" y="11061"/>
                  </a:lnTo>
                  <a:lnTo>
                    <a:pt x="277581" y="24417"/>
                  </a:lnTo>
                  <a:lnTo>
                    <a:pt x="234643" y="42571"/>
                  </a:lnTo>
                  <a:lnTo>
                    <a:pt x="194304" y="65208"/>
                  </a:lnTo>
                  <a:lnTo>
                    <a:pt x="156876" y="92014"/>
                  </a:lnTo>
                  <a:lnTo>
                    <a:pt x="122675" y="122675"/>
                  </a:lnTo>
                  <a:lnTo>
                    <a:pt x="92014" y="156876"/>
                  </a:lnTo>
                  <a:lnTo>
                    <a:pt x="65208" y="194304"/>
                  </a:lnTo>
                  <a:lnTo>
                    <a:pt x="42571" y="234643"/>
                  </a:lnTo>
                  <a:lnTo>
                    <a:pt x="24417" y="277581"/>
                  </a:lnTo>
                  <a:lnTo>
                    <a:pt x="11061" y="322801"/>
                  </a:lnTo>
                  <a:lnTo>
                    <a:pt x="2817" y="369991"/>
                  </a:lnTo>
                  <a:lnTo>
                    <a:pt x="0" y="418835"/>
                  </a:lnTo>
                  <a:lnTo>
                    <a:pt x="0" y="3005144"/>
                  </a:lnTo>
                  <a:lnTo>
                    <a:pt x="2817" y="3053988"/>
                  </a:lnTo>
                  <a:lnTo>
                    <a:pt x="11061" y="3101177"/>
                  </a:lnTo>
                  <a:lnTo>
                    <a:pt x="24417" y="3146398"/>
                  </a:lnTo>
                  <a:lnTo>
                    <a:pt x="42571" y="3189335"/>
                  </a:lnTo>
                  <a:lnTo>
                    <a:pt x="65208" y="3229675"/>
                  </a:lnTo>
                  <a:lnTo>
                    <a:pt x="92014" y="3267102"/>
                  </a:lnTo>
                  <a:lnTo>
                    <a:pt x="122675" y="3301303"/>
                  </a:lnTo>
                  <a:lnTo>
                    <a:pt x="156876" y="3331964"/>
                  </a:lnTo>
                  <a:lnTo>
                    <a:pt x="194304" y="3358770"/>
                  </a:lnTo>
                  <a:lnTo>
                    <a:pt x="234643" y="3381407"/>
                  </a:lnTo>
                  <a:lnTo>
                    <a:pt x="277581" y="3399561"/>
                  </a:lnTo>
                  <a:lnTo>
                    <a:pt x="322801" y="3412917"/>
                  </a:lnTo>
                  <a:lnTo>
                    <a:pt x="369991" y="3421161"/>
                  </a:lnTo>
                  <a:lnTo>
                    <a:pt x="418835" y="3423979"/>
                  </a:lnTo>
                  <a:lnTo>
                    <a:pt x="5570511" y="3423979"/>
                  </a:lnTo>
                  <a:lnTo>
                    <a:pt x="5619355" y="3421161"/>
                  </a:lnTo>
                  <a:lnTo>
                    <a:pt x="5666544" y="3412917"/>
                  </a:lnTo>
                  <a:lnTo>
                    <a:pt x="5711765" y="3399561"/>
                  </a:lnTo>
                  <a:lnTo>
                    <a:pt x="5754702" y="3381407"/>
                  </a:lnTo>
                  <a:lnTo>
                    <a:pt x="5795041" y="3358770"/>
                  </a:lnTo>
                  <a:lnTo>
                    <a:pt x="5832469" y="3331964"/>
                  </a:lnTo>
                  <a:lnTo>
                    <a:pt x="5866670" y="3301303"/>
                  </a:lnTo>
                  <a:lnTo>
                    <a:pt x="5897331" y="3267102"/>
                  </a:lnTo>
                  <a:lnTo>
                    <a:pt x="5924137" y="3229675"/>
                  </a:lnTo>
                  <a:lnTo>
                    <a:pt x="5946774" y="3189335"/>
                  </a:lnTo>
                  <a:lnTo>
                    <a:pt x="5964928" y="3146398"/>
                  </a:lnTo>
                  <a:lnTo>
                    <a:pt x="5978284" y="3101177"/>
                  </a:lnTo>
                  <a:lnTo>
                    <a:pt x="5986528" y="3053988"/>
                  </a:lnTo>
                  <a:lnTo>
                    <a:pt x="5989346" y="3005144"/>
                  </a:lnTo>
                  <a:lnTo>
                    <a:pt x="5989346" y="418835"/>
                  </a:lnTo>
                  <a:lnTo>
                    <a:pt x="5986528" y="369991"/>
                  </a:lnTo>
                  <a:lnTo>
                    <a:pt x="5978284" y="322801"/>
                  </a:lnTo>
                  <a:lnTo>
                    <a:pt x="5964928" y="277581"/>
                  </a:lnTo>
                  <a:lnTo>
                    <a:pt x="5946774" y="234643"/>
                  </a:lnTo>
                  <a:lnTo>
                    <a:pt x="5924137" y="194304"/>
                  </a:lnTo>
                  <a:lnTo>
                    <a:pt x="5897331" y="156876"/>
                  </a:lnTo>
                  <a:lnTo>
                    <a:pt x="5866670" y="122675"/>
                  </a:lnTo>
                  <a:lnTo>
                    <a:pt x="5832469" y="92014"/>
                  </a:lnTo>
                  <a:lnTo>
                    <a:pt x="5795041" y="65208"/>
                  </a:lnTo>
                  <a:lnTo>
                    <a:pt x="5754702" y="42571"/>
                  </a:lnTo>
                  <a:lnTo>
                    <a:pt x="5711765" y="24417"/>
                  </a:lnTo>
                  <a:lnTo>
                    <a:pt x="5666544" y="11061"/>
                  </a:lnTo>
                  <a:lnTo>
                    <a:pt x="5619355" y="2817"/>
                  </a:lnTo>
                  <a:lnTo>
                    <a:pt x="5570511" y="0"/>
                  </a:lnTo>
                  <a:close/>
                </a:path>
              </a:pathLst>
            </a:custGeom>
            <a:solidFill>
              <a:srgbClr val="324E63"/>
            </a:solidFill>
          </p:spPr>
          <p:txBody>
            <a:bodyPr wrap="square" lIns="0" tIns="0" rIns="0" bIns="0" rtlCol="0"/>
            <a:lstStyle/>
            <a:p>
              <a:endParaRPr/>
            </a:p>
          </p:txBody>
        </p:sp>
        <p:sp>
          <p:nvSpPr>
            <p:cNvPr id="13" name="object 6">
              <a:extLst>
                <a:ext uri="{FF2B5EF4-FFF2-40B4-BE49-F238E27FC236}">
                  <a16:creationId xmlns:a16="http://schemas.microsoft.com/office/drawing/2014/main" id="{19A2688A-E102-D47F-3E6D-97F004D0D7AC}"/>
                </a:ext>
              </a:extLst>
            </p:cNvPr>
            <p:cNvSpPr/>
            <p:nvPr/>
          </p:nvSpPr>
          <p:spPr>
            <a:xfrm>
              <a:off x="7254578" y="6282531"/>
              <a:ext cx="5900420" cy="3455670"/>
            </a:xfrm>
            <a:custGeom>
              <a:avLst/>
              <a:gdLst/>
              <a:ahLst/>
              <a:cxnLst/>
              <a:rect l="l" t="t" r="r" b="b"/>
              <a:pathLst>
                <a:path w="5900419" h="3455670">
                  <a:moveTo>
                    <a:pt x="5481508" y="0"/>
                  </a:moveTo>
                  <a:lnTo>
                    <a:pt x="418835" y="0"/>
                  </a:lnTo>
                  <a:lnTo>
                    <a:pt x="369991" y="2817"/>
                  </a:lnTo>
                  <a:lnTo>
                    <a:pt x="322801" y="11061"/>
                  </a:lnTo>
                  <a:lnTo>
                    <a:pt x="277581" y="24417"/>
                  </a:lnTo>
                  <a:lnTo>
                    <a:pt x="234643" y="42571"/>
                  </a:lnTo>
                  <a:lnTo>
                    <a:pt x="194304" y="65208"/>
                  </a:lnTo>
                  <a:lnTo>
                    <a:pt x="156876" y="92014"/>
                  </a:lnTo>
                  <a:lnTo>
                    <a:pt x="122675" y="122675"/>
                  </a:lnTo>
                  <a:lnTo>
                    <a:pt x="92014" y="156876"/>
                  </a:lnTo>
                  <a:lnTo>
                    <a:pt x="65208" y="194304"/>
                  </a:lnTo>
                  <a:lnTo>
                    <a:pt x="42571" y="234643"/>
                  </a:lnTo>
                  <a:lnTo>
                    <a:pt x="24417" y="277581"/>
                  </a:lnTo>
                  <a:lnTo>
                    <a:pt x="11061" y="322801"/>
                  </a:lnTo>
                  <a:lnTo>
                    <a:pt x="2817" y="369991"/>
                  </a:lnTo>
                  <a:lnTo>
                    <a:pt x="0" y="418835"/>
                  </a:lnTo>
                  <a:lnTo>
                    <a:pt x="0" y="3036556"/>
                  </a:lnTo>
                  <a:lnTo>
                    <a:pt x="2817" y="3085401"/>
                  </a:lnTo>
                  <a:lnTo>
                    <a:pt x="11061" y="3132590"/>
                  </a:lnTo>
                  <a:lnTo>
                    <a:pt x="24417" y="3177811"/>
                  </a:lnTo>
                  <a:lnTo>
                    <a:pt x="42571" y="3220748"/>
                  </a:lnTo>
                  <a:lnTo>
                    <a:pt x="65208" y="3261087"/>
                  </a:lnTo>
                  <a:lnTo>
                    <a:pt x="92014" y="3298515"/>
                  </a:lnTo>
                  <a:lnTo>
                    <a:pt x="122675" y="3332716"/>
                  </a:lnTo>
                  <a:lnTo>
                    <a:pt x="156876" y="3363377"/>
                  </a:lnTo>
                  <a:lnTo>
                    <a:pt x="194304" y="3390183"/>
                  </a:lnTo>
                  <a:lnTo>
                    <a:pt x="234643" y="3412820"/>
                  </a:lnTo>
                  <a:lnTo>
                    <a:pt x="277581" y="3430974"/>
                  </a:lnTo>
                  <a:lnTo>
                    <a:pt x="322801" y="3444330"/>
                  </a:lnTo>
                  <a:lnTo>
                    <a:pt x="369991" y="3452574"/>
                  </a:lnTo>
                  <a:lnTo>
                    <a:pt x="418835" y="3455392"/>
                  </a:lnTo>
                  <a:lnTo>
                    <a:pt x="5481508" y="3455392"/>
                  </a:lnTo>
                  <a:lnTo>
                    <a:pt x="5530352" y="3452574"/>
                  </a:lnTo>
                  <a:lnTo>
                    <a:pt x="5577542" y="3444330"/>
                  </a:lnTo>
                  <a:lnTo>
                    <a:pt x="5622762" y="3430974"/>
                  </a:lnTo>
                  <a:lnTo>
                    <a:pt x="5665699" y="3412820"/>
                  </a:lnTo>
                  <a:lnTo>
                    <a:pt x="5706039" y="3390183"/>
                  </a:lnTo>
                  <a:lnTo>
                    <a:pt x="5743466" y="3363377"/>
                  </a:lnTo>
                  <a:lnTo>
                    <a:pt x="5777668" y="3332716"/>
                  </a:lnTo>
                  <a:lnTo>
                    <a:pt x="5808329" y="3298515"/>
                  </a:lnTo>
                  <a:lnTo>
                    <a:pt x="5835135" y="3261087"/>
                  </a:lnTo>
                  <a:lnTo>
                    <a:pt x="5857772" y="3220748"/>
                  </a:lnTo>
                  <a:lnTo>
                    <a:pt x="5875925" y="3177811"/>
                  </a:lnTo>
                  <a:lnTo>
                    <a:pt x="5889281" y="3132590"/>
                  </a:lnTo>
                  <a:lnTo>
                    <a:pt x="5897526" y="3085401"/>
                  </a:lnTo>
                  <a:lnTo>
                    <a:pt x="5900343" y="3036556"/>
                  </a:lnTo>
                  <a:lnTo>
                    <a:pt x="5900343" y="418835"/>
                  </a:lnTo>
                  <a:lnTo>
                    <a:pt x="5897526" y="369991"/>
                  </a:lnTo>
                  <a:lnTo>
                    <a:pt x="5889281" y="322801"/>
                  </a:lnTo>
                  <a:lnTo>
                    <a:pt x="5875925" y="277581"/>
                  </a:lnTo>
                  <a:lnTo>
                    <a:pt x="5857772" y="234643"/>
                  </a:lnTo>
                  <a:lnTo>
                    <a:pt x="5835135" y="194304"/>
                  </a:lnTo>
                  <a:lnTo>
                    <a:pt x="5808329" y="156876"/>
                  </a:lnTo>
                  <a:lnTo>
                    <a:pt x="5777668" y="122675"/>
                  </a:lnTo>
                  <a:lnTo>
                    <a:pt x="5743466" y="92014"/>
                  </a:lnTo>
                  <a:lnTo>
                    <a:pt x="5706039" y="65208"/>
                  </a:lnTo>
                  <a:lnTo>
                    <a:pt x="5665699" y="42571"/>
                  </a:lnTo>
                  <a:lnTo>
                    <a:pt x="5622762" y="24417"/>
                  </a:lnTo>
                  <a:lnTo>
                    <a:pt x="5577542" y="11061"/>
                  </a:lnTo>
                  <a:lnTo>
                    <a:pt x="5530352" y="2817"/>
                  </a:lnTo>
                  <a:lnTo>
                    <a:pt x="5481508" y="0"/>
                  </a:lnTo>
                  <a:close/>
                </a:path>
              </a:pathLst>
            </a:custGeom>
            <a:solidFill>
              <a:srgbClr val="324E63">
                <a:alpha val="68998"/>
              </a:srgbClr>
            </a:solidFill>
          </p:spPr>
          <p:txBody>
            <a:bodyPr wrap="square" lIns="0" tIns="0" rIns="0" bIns="0" rtlCol="0"/>
            <a:lstStyle/>
            <a:p>
              <a:endParaRPr/>
            </a:p>
          </p:txBody>
        </p:sp>
        <p:sp>
          <p:nvSpPr>
            <p:cNvPr id="14" name="object 7">
              <a:extLst>
                <a:ext uri="{FF2B5EF4-FFF2-40B4-BE49-F238E27FC236}">
                  <a16:creationId xmlns:a16="http://schemas.microsoft.com/office/drawing/2014/main" id="{6B7DF39B-B64A-A9EF-5A1C-A2E5AAAB38E6}"/>
                </a:ext>
              </a:extLst>
            </p:cNvPr>
            <p:cNvSpPr/>
            <p:nvPr/>
          </p:nvSpPr>
          <p:spPr>
            <a:xfrm>
              <a:off x="13242180" y="6293002"/>
              <a:ext cx="5857240" cy="3445510"/>
            </a:xfrm>
            <a:custGeom>
              <a:avLst/>
              <a:gdLst/>
              <a:ahLst/>
              <a:cxnLst/>
              <a:rect l="l" t="t" r="r" b="b"/>
              <a:pathLst>
                <a:path w="5857240" h="3445509">
                  <a:moveTo>
                    <a:pt x="5437876" y="0"/>
                  </a:moveTo>
                  <a:lnTo>
                    <a:pt x="418835" y="0"/>
                  </a:lnTo>
                  <a:lnTo>
                    <a:pt x="369989" y="2817"/>
                  </a:lnTo>
                  <a:lnTo>
                    <a:pt x="322798" y="11061"/>
                  </a:lnTo>
                  <a:lnTo>
                    <a:pt x="277576" y="24417"/>
                  </a:lnTo>
                  <a:lnTo>
                    <a:pt x="234639" y="42571"/>
                  </a:lnTo>
                  <a:lnTo>
                    <a:pt x="194299" y="65208"/>
                  </a:lnTo>
                  <a:lnTo>
                    <a:pt x="156872" y="92014"/>
                  </a:lnTo>
                  <a:lnTo>
                    <a:pt x="122671" y="122675"/>
                  </a:lnTo>
                  <a:lnTo>
                    <a:pt x="92011" y="156876"/>
                  </a:lnTo>
                  <a:lnTo>
                    <a:pt x="65206" y="194304"/>
                  </a:lnTo>
                  <a:lnTo>
                    <a:pt x="42569" y="234643"/>
                  </a:lnTo>
                  <a:lnTo>
                    <a:pt x="24416" y="277581"/>
                  </a:lnTo>
                  <a:lnTo>
                    <a:pt x="11061" y="322801"/>
                  </a:lnTo>
                  <a:lnTo>
                    <a:pt x="2817" y="369991"/>
                  </a:lnTo>
                  <a:lnTo>
                    <a:pt x="0" y="418835"/>
                  </a:lnTo>
                  <a:lnTo>
                    <a:pt x="0" y="3026085"/>
                  </a:lnTo>
                  <a:lnTo>
                    <a:pt x="2817" y="3074930"/>
                  </a:lnTo>
                  <a:lnTo>
                    <a:pt x="11061" y="3122119"/>
                  </a:lnTo>
                  <a:lnTo>
                    <a:pt x="24416" y="3167340"/>
                  </a:lnTo>
                  <a:lnTo>
                    <a:pt x="42569" y="3210277"/>
                  </a:lnTo>
                  <a:lnTo>
                    <a:pt x="65206" y="3250616"/>
                  </a:lnTo>
                  <a:lnTo>
                    <a:pt x="92011" y="3288044"/>
                  </a:lnTo>
                  <a:lnTo>
                    <a:pt x="122671" y="3322245"/>
                  </a:lnTo>
                  <a:lnTo>
                    <a:pt x="156872" y="3352906"/>
                  </a:lnTo>
                  <a:lnTo>
                    <a:pt x="194299" y="3379712"/>
                  </a:lnTo>
                  <a:lnTo>
                    <a:pt x="234639" y="3402349"/>
                  </a:lnTo>
                  <a:lnTo>
                    <a:pt x="277576" y="3420503"/>
                  </a:lnTo>
                  <a:lnTo>
                    <a:pt x="322798" y="3433859"/>
                  </a:lnTo>
                  <a:lnTo>
                    <a:pt x="369989" y="3442103"/>
                  </a:lnTo>
                  <a:lnTo>
                    <a:pt x="418835" y="3444921"/>
                  </a:lnTo>
                  <a:lnTo>
                    <a:pt x="5437876" y="3444921"/>
                  </a:lnTo>
                  <a:lnTo>
                    <a:pt x="5486722" y="3442103"/>
                  </a:lnTo>
                  <a:lnTo>
                    <a:pt x="5533913" y="3433859"/>
                  </a:lnTo>
                  <a:lnTo>
                    <a:pt x="5579134" y="3420503"/>
                  </a:lnTo>
                  <a:lnTo>
                    <a:pt x="5622072" y="3402349"/>
                  </a:lnTo>
                  <a:lnTo>
                    <a:pt x="5662411" y="3379712"/>
                  </a:lnTo>
                  <a:lnTo>
                    <a:pt x="5699839" y="3352906"/>
                  </a:lnTo>
                  <a:lnTo>
                    <a:pt x="5734040" y="3322245"/>
                  </a:lnTo>
                  <a:lnTo>
                    <a:pt x="5764700" y="3288044"/>
                  </a:lnTo>
                  <a:lnTo>
                    <a:pt x="5791505" y="3250616"/>
                  </a:lnTo>
                  <a:lnTo>
                    <a:pt x="5814141" y="3210277"/>
                  </a:lnTo>
                  <a:lnTo>
                    <a:pt x="5832294" y="3167340"/>
                  </a:lnTo>
                  <a:lnTo>
                    <a:pt x="5845650" y="3122119"/>
                  </a:lnTo>
                  <a:lnTo>
                    <a:pt x="5853894" y="3074930"/>
                  </a:lnTo>
                  <a:lnTo>
                    <a:pt x="5856711" y="3026085"/>
                  </a:lnTo>
                  <a:lnTo>
                    <a:pt x="5856711" y="418835"/>
                  </a:lnTo>
                  <a:lnTo>
                    <a:pt x="5853894" y="369991"/>
                  </a:lnTo>
                  <a:lnTo>
                    <a:pt x="5845650" y="322801"/>
                  </a:lnTo>
                  <a:lnTo>
                    <a:pt x="5832294" y="277581"/>
                  </a:lnTo>
                  <a:lnTo>
                    <a:pt x="5814141" y="234643"/>
                  </a:lnTo>
                  <a:lnTo>
                    <a:pt x="5791505" y="194304"/>
                  </a:lnTo>
                  <a:lnTo>
                    <a:pt x="5764700" y="156876"/>
                  </a:lnTo>
                  <a:lnTo>
                    <a:pt x="5734040" y="122675"/>
                  </a:lnTo>
                  <a:lnTo>
                    <a:pt x="5699839" y="92014"/>
                  </a:lnTo>
                  <a:lnTo>
                    <a:pt x="5662411" y="65208"/>
                  </a:lnTo>
                  <a:lnTo>
                    <a:pt x="5622072" y="42571"/>
                  </a:lnTo>
                  <a:lnTo>
                    <a:pt x="5579134" y="24417"/>
                  </a:lnTo>
                  <a:lnTo>
                    <a:pt x="5533913" y="11061"/>
                  </a:lnTo>
                  <a:lnTo>
                    <a:pt x="5486722" y="2817"/>
                  </a:lnTo>
                  <a:lnTo>
                    <a:pt x="5437876" y="0"/>
                  </a:lnTo>
                  <a:close/>
                </a:path>
              </a:pathLst>
            </a:custGeom>
            <a:solidFill>
              <a:srgbClr val="324E63">
                <a:alpha val="41998"/>
              </a:srgbClr>
            </a:solidFill>
          </p:spPr>
          <p:txBody>
            <a:bodyPr wrap="square" lIns="0" tIns="0" rIns="0" bIns="0" rtlCol="0"/>
            <a:lstStyle/>
            <a:p>
              <a:endParaRPr/>
            </a:p>
          </p:txBody>
        </p:sp>
        <p:sp>
          <p:nvSpPr>
            <p:cNvPr id="15" name="object 8">
              <a:extLst>
                <a:ext uri="{FF2B5EF4-FFF2-40B4-BE49-F238E27FC236}">
                  <a16:creationId xmlns:a16="http://schemas.microsoft.com/office/drawing/2014/main" id="{01713FCD-2192-AC14-D3E0-344D74A40CB6}"/>
                </a:ext>
              </a:extLst>
            </p:cNvPr>
            <p:cNvSpPr txBox="1"/>
            <p:nvPr/>
          </p:nvSpPr>
          <p:spPr>
            <a:xfrm>
              <a:off x="1536991" y="6691283"/>
              <a:ext cx="5039995" cy="2005036"/>
            </a:xfrm>
            <a:prstGeom prst="rect">
              <a:avLst/>
            </a:prstGeom>
          </p:spPr>
          <p:txBody>
            <a:bodyPr vert="horz" wrap="square" lIns="0" tIns="12065" rIns="0" bIns="0" rtlCol="0">
              <a:spAutoFit/>
            </a:bodyPr>
            <a:lstStyle/>
            <a:p>
              <a:pPr marL="12700">
                <a:lnSpc>
                  <a:spcPts val="3629"/>
                </a:lnSpc>
                <a:spcBef>
                  <a:spcPts val="95"/>
                </a:spcBef>
              </a:pPr>
              <a:r>
                <a:rPr lang="sr-Latn-RS" sz="3300" b="1" spc="-140" dirty="0">
                  <a:solidFill>
                    <a:srgbClr val="FFFFFF"/>
                  </a:solidFill>
                  <a:latin typeface="Exo 2"/>
                  <a:cs typeface="Exo 2"/>
                </a:rPr>
                <a:t>Protočna citometrija</a:t>
              </a:r>
              <a:r>
                <a:rPr sz="3300" b="1" spc="-60" dirty="0">
                  <a:solidFill>
                    <a:srgbClr val="FFFFFF"/>
                  </a:solidFill>
                  <a:latin typeface="Exo 2"/>
                  <a:cs typeface="Exo 2"/>
                </a:rPr>
                <a:t>:</a:t>
              </a:r>
              <a:endParaRPr lang="sr-Latn-RS" sz="3300" b="1" spc="-60" dirty="0">
                <a:solidFill>
                  <a:srgbClr val="FFFFFF"/>
                </a:solidFill>
                <a:latin typeface="Exo 2"/>
                <a:cs typeface="Exo 2"/>
              </a:endParaRPr>
            </a:p>
            <a:p>
              <a:pPr marL="12700" marR="5080" algn="just">
                <a:lnSpc>
                  <a:spcPct val="100499"/>
                </a:lnSpc>
                <a:spcBef>
                  <a:spcPts val="2125"/>
                </a:spcBef>
              </a:pPr>
              <a:r>
                <a:rPr lang="sr-Latn-RS" sz="2050" spc="295" dirty="0">
                  <a:solidFill>
                    <a:srgbClr val="FFFFFF"/>
                  </a:solidFill>
                  <a:latin typeface="Exo 2"/>
                  <a:cs typeface="Exo 2"/>
                </a:rPr>
                <a:t>Genial od 2022. pruža usluge u ovoj oblasti ima uspostavljenje procedure i međunarodno validiranu ekspertizu. </a:t>
              </a:r>
              <a:endParaRPr sz="2050" dirty="0">
                <a:latin typeface="Exo 2"/>
                <a:cs typeface="Exo 2"/>
              </a:endParaRPr>
            </a:p>
          </p:txBody>
        </p:sp>
        <p:sp>
          <p:nvSpPr>
            <p:cNvPr id="16" name="object 9">
              <a:extLst>
                <a:ext uri="{FF2B5EF4-FFF2-40B4-BE49-F238E27FC236}">
                  <a16:creationId xmlns:a16="http://schemas.microsoft.com/office/drawing/2014/main" id="{80C7A19B-F0AC-135D-9D7F-BF61BD500EA1}"/>
                </a:ext>
              </a:extLst>
            </p:cNvPr>
            <p:cNvSpPr txBox="1"/>
            <p:nvPr/>
          </p:nvSpPr>
          <p:spPr>
            <a:xfrm>
              <a:off x="7603123" y="6691283"/>
              <a:ext cx="5045075" cy="2120452"/>
            </a:xfrm>
            <a:prstGeom prst="rect">
              <a:avLst/>
            </a:prstGeom>
          </p:spPr>
          <p:txBody>
            <a:bodyPr vert="horz" wrap="square" lIns="0" tIns="95885" rIns="0" bIns="0" rtlCol="0">
              <a:spAutoFit/>
            </a:bodyPr>
            <a:lstStyle/>
            <a:p>
              <a:pPr marL="12700" marR="2848610">
                <a:lnSpc>
                  <a:spcPts val="3300"/>
                </a:lnSpc>
                <a:spcBef>
                  <a:spcPts val="755"/>
                </a:spcBef>
              </a:pPr>
              <a:r>
                <a:rPr lang="sr-Latn-RS" sz="3300" b="1" spc="-65" dirty="0">
                  <a:solidFill>
                    <a:srgbClr val="FFFFFF"/>
                  </a:solidFill>
                  <a:latin typeface="Exo 2"/>
                  <a:cs typeface="Exo 2"/>
                </a:rPr>
                <a:t>Masena citometrija</a:t>
              </a:r>
              <a:r>
                <a:rPr lang="en-US" sz="3300" b="1" spc="-130" dirty="0">
                  <a:solidFill>
                    <a:srgbClr val="FFFFFF"/>
                  </a:solidFill>
                  <a:latin typeface="Exo 2"/>
                  <a:cs typeface="Exo 2"/>
                </a:rPr>
                <a:t>:</a:t>
              </a:r>
              <a:endParaRPr lang="en-US" sz="3300" dirty="0">
                <a:latin typeface="Exo 2"/>
                <a:cs typeface="Exo 2"/>
              </a:endParaRPr>
            </a:p>
            <a:p>
              <a:pPr marL="12700" marR="5080" algn="just">
                <a:lnSpc>
                  <a:spcPct val="100499"/>
                </a:lnSpc>
                <a:spcBef>
                  <a:spcPts val="1780"/>
                </a:spcBef>
              </a:pPr>
              <a:r>
                <a:rPr lang="sr-Latn-RS" sz="2050" dirty="0">
                  <a:solidFill>
                    <a:srgbClr val="FFFFFF"/>
                  </a:solidFill>
                  <a:latin typeface="Exo 2"/>
                  <a:cs typeface="Exo 2"/>
                </a:rPr>
                <a:t>Od 2023. pružamo uslugu u najmodernijoj metodologiji za analizu citometrijskih podataka.</a:t>
              </a:r>
              <a:endParaRPr lang="en-US" sz="2050" dirty="0">
                <a:latin typeface="Exo 2"/>
                <a:cs typeface="Exo 2"/>
              </a:endParaRPr>
            </a:p>
          </p:txBody>
        </p:sp>
        <p:sp>
          <p:nvSpPr>
            <p:cNvPr id="17" name="object 10">
              <a:extLst>
                <a:ext uri="{FF2B5EF4-FFF2-40B4-BE49-F238E27FC236}">
                  <a16:creationId xmlns:a16="http://schemas.microsoft.com/office/drawing/2014/main" id="{AA317A9D-FEEE-AC7D-DB0F-10DD62907338}"/>
                </a:ext>
              </a:extLst>
            </p:cNvPr>
            <p:cNvSpPr txBox="1"/>
            <p:nvPr/>
          </p:nvSpPr>
          <p:spPr>
            <a:xfrm>
              <a:off x="13669255" y="6691282"/>
              <a:ext cx="5045075" cy="2431040"/>
            </a:xfrm>
            <a:prstGeom prst="rect">
              <a:avLst/>
            </a:prstGeom>
          </p:spPr>
          <p:txBody>
            <a:bodyPr vert="horz" wrap="square" lIns="0" tIns="95885" rIns="0" bIns="0" rtlCol="0">
              <a:spAutoFit/>
            </a:bodyPr>
            <a:lstStyle/>
            <a:p>
              <a:pPr marL="12700" marR="1930400">
                <a:lnSpc>
                  <a:spcPts val="3300"/>
                </a:lnSpc>
                <a:spcBef>
                  <a:spcPts val="755"/>
                </a:spcBef>
              </a:pPr>
              <a:r>
                <a:rPr lang="sr-Latn-RS" sz="3300" b="1" spc="-190" dirty="0">
                  <a:solidFill>
                    <a:srgbClr val="FFFFFF"/>
                  </a:solidFill>
                  <a:latin typeface="Exo 2"/>
                  <a:cs typeface="Exo 2"/>
                </a:rPr>
                <a:t>SC  NGS</a:t>
              </a:r>
              <a:r>
                <a:rPr sz="3300" b="1" spc="-45" dirty="0">
                  <a:solidFill>
                    <a:srgbClr val="FFFFFF"/>
                  </a:solidFill>
                  <a:latin typeface="Exo 2"/>
                  <a:cs typeface="Exo 2"/>
                </a:rPr>
                <a:t>:</a:t>
              </a:r>
              <a:endParaRPr sz="3300" dirty="0">
                <a:latin typeface="Exo 2"/>
                <a:cs typeface="Exo 2"/>
              </a:endParaRPr>
            </a:p>
            <a:p>
              <a:pPr marL="12700" marR="5080" algn="just">
                <a:lnSpc>
                  <a:spcPct val="100499"/>
                </a:lnSpc>
                <a:spcBef>
                  <a:spcPts val="1780"/>
                </a:spcBef>
              </a:pPr>
              <a:r>
                <a:rPr lang="sr-Latn-RS" sz="2050" spc="-140" dirty="0">
                  <a:solidFill>
                    <a:srgbClr val="FFFFFF"/>
                  </a:solidFill>
                  <a:latin typeface="Exo 2" panose="00000500000000000000"/>
                  <a:cs typeface="Exo 2"/>
                </a:rPr>
                <a:t>Ovu uslugu planiramo da razvijemo u Startech projektu i obuhvatiće </a:t>
              </a:r>
              <a:r>
                <a:rPr lang="en-US" sz="2050" spc="-140" dirty="0">
                  <a:solidFill>
                    <a:srgbClr val="FFFFFF"/>
                  </a:solidFill>
                  <a:latin typeface="Exo 2" panose="00000500000000000000"/>
                  <a:cs typeface="Exo 2"/>
                </a:rPr>
                <a:t> </a:t>
              </a:r>
              <a:r>
                <a:rPr lang="sr-Latn-RS" sz="2050" spc="-140" dirty="0">
                  <a:solidFill>
                    <a:srgbClr val="FFFFFF"/>
                  </a:solidFill>
                  <a:latin typeface="Exo 2" panose="00000500000000000000"/>
                  <a:cs typeface="Exo 2"/>
                </a:rPr>
                <a:t>platformu zasnovanu na GPU i ekspeertske timove  </a:t>
              </a:r>
              <a:r>
                <a:rPr lang="sr-Latn-RS" sz="2050" spc="-140" dirty="0">
                  <a:solidFill>
                    <a:schemeClr val="bg1"/>
                  </a:solidFill>
                  <a:latin typeface="Exo 2" panose="00000500000000000000"/>
                  <a:cs typeface="Exo 2"/>
                </a:rPr>
                <a:t>kako bismo </a:t>
              </a:r>
              <a:r>
                <a:rPr lang="sr-Latn-RS" sz="1800" dirty="0">
                  <a:solidFill>
                    <a:schemeClr val="bg1"/>
                  </a:solidFill>
                  <a:effectLst/>
                  <a:latin typeface="Exo 2" panose="00000500000000000000"/>
                  <a:ea typeface="Calibri" panose="020F0502020204030204" pitchFamily="34" charset="0"/>
                  <a:cs typeface="Times New Roman" panose="02020603050405020304" pitchFamily="18" charset="0"/>
                </a:rPr>
                <a:t>obezbedili rezultate koji se mogu smisleno interpretirati i koristiti pred regulatornim telima i naučnim autoritetima.</a:t>
              </a:r>
              <a:endParaRPr sz="2050" dirty="0">
                <a:solidFill>
                  <a:schemeClr val="bg1"/>
                </a:solidFill>
                <a:latin typeface="Exo 2" panose="00000500000000000000"/>
                <a:cs typeface="Exo 2"/>
              </a:endParaRPr>
            </a:p>
          </p:txBody>
        </p:sp>
      </p:grpSp>
      <p:grpSp>
        <p:nvGrpSpPr>
          <p:cNvPr id="18" name="object 19">
            <a:extLst>
              <a:ext uri="{FF2B5EF4-FFF2-40B4-BE49-F238E27FC236}">
                <a16:creationId xmlns:a16="http://schemas.microsoft.com/office/drawing/2014/main" id="{309A0E76-548D-0031-015D-A74A94B48837}"/>
              </a:ext>
            </a:extLst>
          </p:cNvPr>
          <p:cNvGrpSpPr/>
          <p:nvPr/>
        </p:nvGrpSpPr>
        <p:grpSpPr>
          <a:xfrm>
            <a:off x="769256" y="6325809"/>
            <a:ext cx="18339152" cy="4487835"/>
            <a:chOff x="950063" y="6034069"/>
            <a:chExt cx="19129913" cy="4015833"/>
          </a:xfrm>
        </p:grpSpPr>
        <p:pic>
          <p:nvPicPr>
            <p:cNvPr id="19" name="object 20">
              <a:extLst>
                <a:ext uri="{FF2B5EF4-FFF2-40B4-BE49-F238E27FC236}">
                  <a16:creationId xmlns:a16="http://schemas.microsoft.com/office/drawing/2014/main" id="{654595C7-4CB8-67D7-2209-431773C65BF9}"/>
                </a:ext>
              </a:extLst>
            </p:cNvPr>
            <p:cNvPicPr/>
            <p:nvPr/>
          </p:nvPicPr>
          <p:blipFill>
            <a:blip r:embed="rId2" cstate="print"/>
            <a:stretch>
              <a:fillRect/>
            </a:stretch>
          </p:blipFill>
          <p:spPr>
            <a:xfrm>
              <a:off x="950063" y="6084114"/>
              <a:ext cx="7088789" cy="3965788"/>
            </a:xfrm>
            <a:prstGeom prst="rect">
              <a:avLst/>
            </a:prstGeom>
          </p:spPr>
        </p:pic>
        <p:pic>
          <p:nvPicPr>
            <p:cNvPr id="20" name="object 21">
              <a:extLst>
                <a:ext uri="{FF2B5EF4-FFF2-40B4-BE49-F238E27FC236}">
                  <a16:creationId xmlns:a16="http://schemas.microsoft.com/office/drawing/2014/main" id="{929322AF-B76C-25A3-1774-FE8FBDF8B6B7}"/>
                </a:ext>
              </a:extLst>
            </p:cNvPr>
            <p:cNvPicPr/>
            <p:nvPr/>
          </p:nvPicPr>
          <p:blipFill>
            <a:blip r:embed="rId3" cstate="print"/>
            <a:stretch>
              <a:fillRect/>
            </a:stretch>
          </p:blipFill>
          <p:spPr>
            <a:xfrm>
              <a:off x="13114956" y="6084114"/>
              <a:ext cx="6965020" cy="3808992"/>
            </a:xfrm>
            <a:prstGeom prst="rect">
              <a:avLst/>
            </a:prstGeom>
          </p:spPr>
        </p:pic>
        <p:pic>
          <p:nvPicPr>
            <p:cNvPr id="21" name="object 22">
              <a:extLst>
                <a:ext uri="{FF2B5EF4-FFF2-40B4-BE49-F238E27FC236}">
                  <a16:creationId xmlns:a16="http://schemas.microsoft.com/office/drawing/2014/main" id="{C816662B-9845-ADA3-1E81-180D8ADBC771}"/>
                </a:ext>
              </a:extLst>
            </p:cNvPr>
            <p:cNvPicPr/>
            <p:nvPr/>
          </p:nvPicPr>
          <p:blipFill>
            <a:blip r:embed="rId2" cstate="print"/>
            <a:stretch>
              <a:fillRect/>
            </a:stretch>
          </p:blipFill>
          <p:spPr>
            <a:xfrm>
              <a:off x="7081512" y="6034069"/>
              <a:ext cx="7088789" cy="3965795"/>
            </a:xfrm>
            <a:prstGeom prst="rect">
              <a:avLst/>
            </a:prstGeom>
          </p:spPr>
        </p:pic>
      </p:grpSp>
    </p:spTree>
    <p:extLst>
      <p:ext uri="{BB962C8B-B14F-4D97-AF65-F5344CB8AC3E}">
        <p14:creationId xmlns:p14="http://schemas.microsoft.com/office/powerpoint/2010/main" val="401726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24E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64A53A4A829440A0C1D8A6303FC968" ma:contentTypeVersion="11" ma:contentTypeDescription="Create a new document." ma:contentTypeScope="" ma:versionID="7bff8c4203dcbf8598622a74d1bbdd56">
  <xsd:schema xmlns:xsd="http://www.w3.org/2001/XMLSchema" xmlns:xs="http://www.w3.org/2001/XMLSchema" xmlns:p="http://schemas.microsoft.com/office/2006/metadata/properties" xmlns:ns2="5b50a38d-6bc4-422a-867c-4fc0f2d29254" xmlns:ns3="4dca98ff-5651-439c-aa32-8810733eeb26" targetNamespace="http://schemas.microsoft.com/office/2006/metadata/properties" ma:root="true" ma:fieldsID="49280213c624be486344c974de0e9efb" ns2:_="" ns3:_="">
    <xsd:import namespace="5b50a38d-6bc4-422a-867c-4fc0f2d29254"/>
    <xsd:import namespace="4dca98ff-5651-439c-aa32-8810733eeb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0a38d-6bc4-422a-867c-4fc0f2d29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45ff5a5-210e-48ef-895c-1833b48acf3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a98ff-5651-439c-aa32-8810733eeb2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70f260-4c7f-4467-b79a-dcc6eb966fbd}" ma:internalName="TaxCatchAll" ma:showField="CatchAllData" ma:web="4dca98ff-5651-439c-aa32-8810733eeb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7B2D18-5CD7-402A-B3E4-25CF90762212}">
  <ds:schemaRefs>
    <ds:schemaRef ds:uri="http://schemas.microsoft.com/sharepoint/v3/contenttype/forms"/>
  </ds:schemaRefs>
</ds:datastoreItem>
</file>

<file path=customXml/itemProps2.xml><?xml version="1.0" encoding="utf-8"?>
<ds:datastoreItem xmlns:ds="http://schemas.openxmlformats.org/officeDocument/2006/customXml" ds:itemID="{0C0C2FAF-9897-4934-8037-9EFB0942C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0a38d-6bc4-422a-867c-4fc0f2d29254"/>
    <ds:schemaRef ds:uri="4dca98ff-5651-439c-aa32-8810733eeb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242</TotalTime>
  <Words>1175</Words>
  <Application>Microsoft Office PowerPoint</Application>
  <PresentationFormat>Custom</PresentationFormat>
  <Paragraphs>175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 Narrow</vt:lpstr>
      <vt:lpstr>Arial</vt:lpstr>
      <vt:lpstr>Calibri</vt:lpstr>
      <vt:lpstr>Exo 2</vt:lpstr>
      <vt:lpstr>Exo 2 Light</vt:lpstr>
      <vt:lpstr>Office Theme</vt:lpstr>
      <vt:lpstr> GLANCE – Specijalizovane usuge i softverska platforma za preciznu medicinu i inovativna istraživanja  pojedinačnih ćelija </vt:lpstr>
      <vt:lpstr>GENIAL – osnovne informacije</vt:lpstr>
      <vt:lpstr>Personalizovana medicina Veštačka inteligencija  Single-cell analiza</vt:lpstr>
      <vt:lpstr>Izazov i Genial End-to-End Rešenje</vt:lpstr>
      <vt:lpstr>PowerPoint Presentation</vt:lpstr>
      <vt:lpstr>ARHITEKTURA PLATFORME ZA SCA</vt:lpstr>
      <vt:lpstr>GENIAL RUKOVODSTVO NA PROJEKTU</vt:lpstr>
      <vt:lpstr>TRŽIŠTE</vt:lpstr>
      <vt:lpstr>KONKURENCIJA</vt:lpstr>
      <vt:lpstr>Rezultati projekta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Committed to address complex scientific needs</dc:title>
  <dc:creator>nevena</dc:creator>
  <cp:lastModifiedBy>Nevena Veljkovic</cp:lastModifiedBy>
  <cp:revision>33</cp:revision>
  <dcterms:created xsi:type="dcterms:W3CDTF">2024-04-17T14:20:13Z</dcterms:created>
  <dcterms:modified xsi:type="dcterms:W3CDTF">2024-05-31T14:51:15Z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2024-04-17T00:00:00Z</vt:filetime>
  </property>
  <property fmtid="{D5CDD505-2E9C-101B-9397-08002B2CF9AE}" pid="3" name="Creator">
    <vt:lpwstr>Adobe InDesign 19.3 (Windows)</vt:lpwstr>
  </property>
  <property fmtid="{D5CDD505-2E9C-101B-9397-08002B2CF9AE}" pid="4" name="LastSaved">
    <vt:filetime>2024-04-17T00:00:00Z</vt:filetime>
  </property>
  <property fmtid="{D5CDD505-2E9C-101B-9397-08002B2CF9AE}" pid="5" name="Producer">
    <vt:lpwstr>Adobe PDF Library 17.0</vt:lpwstr>
  </property>
</Properties>
</file>